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31"/>
  </p:notesMasterIdLst>
  <p:sldIdLst>
    <p:sldId id="256" r:id="rId2"/>
    <p:sldId id="258" r:id="rId3"/>
    <p:sldId id="259" r:id="rId4"/>
    <p:sldId id="296" r:id="rId5"/>
    <p:sldId id="323" r:id="rId6"/>
    <p:sldId id="302" r:id="rId7"/>
    <p:sldId id="300" r:id="rId8"/>
    <p:sldId id="301" r:id="rId9"/>
    <p:sldId id="303" r:id="rId10"/>
    <p:sldId id="299" r:id="rId11"/>
    <p:sldId id="304" r:id="rId12"/>
    <p:sldId id="306" r:id="rId13"/>
    <p:sldId id="325" r:id="rId14"/>
    <p:sldId id="262" r:id="rId15"/>
    <p:sldId id="324" r:id="rId16"/>
    <p:sldId id="307" r:id="rId17"/>
    <p:sldId id="309" r:id="rId18"/>
    <p:sldId id="310" r:id="rId19"/>
    <p:sldId id="311" r:id="rId20"/>
    <p:sldId id="312" r:id="rId21"/>
    <p:sldId id="313" r:id="rId22"/>
    <p:sldId id="314" r:id="rId23"/>
    <p:sldId id="316" r:id="rId24"/>
    <p:sldId id="317" r:id="rId25"/>
    <p:sldId id="319" r:id="rId26"/>
    <p:sldId id="263" r:id="rId27"/>
    <p:sldId id="321" r:id="rId28"/>
    <p:sldId id="322" r:id="rId29"/>
    <p:sldId id="275" r:id="rId30"/>
  </p:sldIdLst>
  <p:sldSz cx="9144000" cy="5143500" type="screen16x9"/>
  <p:notesSz cx="6858000" cy="9144000"/>
  <p:embeddedFontLst>
    <p:embeddedFont>
      <p:font typeface="Microsoft JhengHei" panose="020B0604030504040204" pitchFamily="34" charset="-120"/>
      <p:regular r:id="rId32"/>
      <p:bold r:id="rId33"/>
    </p:embeddedFont>
    <p:embeddedFont>
      <p:font typeface="Arimo" panose="020B0604020202020204" pitchFamily="34" charset="0"/>
      <p:regular r:id="rId34"/>
      <p:bold r:id="rId35"/>
      <p:italic r:id="rId36"/>
      <p:boldItalic r:id="rId37"/>
    </p:embeddedFont>
    <p:embeddedFont>
      <p:font typeface="Cambria Math" panose="02040503050406030204" pitchFamily="18" charset="0"/>
      <p:regular r:id="rId38"/>
    </p:embeddedFont>
    <p:embeddedFont>
      <p:font typeface="DM Serif Text" pitchFamily="2" charset="0"/>
      <p:regular r:id="rId39"/>
      <p:italic r:id="rId40"/>
    </p:embeddedFont>
    <p:embeddedFont>
      <p:font typeface="Raleway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2E53"/>
    <a:srgbClr val="FFFD78"/>
    <a:srgbClr val="E3E3E3"/>
    <a:srgbClr val="EDC5BB"/>
    <a:srgbClr val="C23E1C"/>
    <a:srgbClr val="4E8F00"/>
    <a:srgbClr val="D5FC79"/>
    <a:srgbClr val="FFD579"/>
    <a:srgbClr val="FF9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7176049-0298-4095-84DE-619C2C5E4C1B}">
  <a:tblStyle styleId="{F7176049-0298-4095-84DE-619C2C5E4C1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27F90BA-DD36-44CE-A3B9-C132DA0415A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36"/>
  </p:normalViewPr>
  <p:slideViewPr>
    <p:cSldViewPr snapToGrid="0">
      <p:cViewPr varScale="1">
        <p:scale>
          <a:sx n="112" d="100"/>
          <a:sy n="112" d="100"/>
        </p:scale>
        <p:origin x="11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>
          <a:extLst>
            <a:ext uri="{FF2B5EF4-FFF2-40B4-BE49-F238E27FC236}">
              <a16:creationId xmlns:a16="http://schemas.microsoft.com/office/drawing/2014/main" id="{5CC8D8CD-4EE1-5C46-D9B5-8A31A7800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1258269c9b_0_0:notes">
            <a:extLst>
              <a:ext uri="{FF2B5EF4-FFF2-40B4-BE49-F238E27FC236}">
                <a16:creationId xmlns:a16="http://schemas.microsoft.com/office/drawing/2014/main" id="{194FDDEB-EB8E-1111-20BF-7637F776C9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1258269c9b_0_0:notes">
            <a:extLst>
              <a:ext uri="{FF2B5EF4-FFF2-40B4-BE49-F238E27FC236}">
                <a16:creationId xmlns:a16="http://schemas.microsoft.com/office/drawing/2014/main" id="{11DD2B6E-9998-FD72-4283-A9FBCA68CB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5842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>
          <a:extLst>
            <a:ext uri="{FF2B5EF4-FFF2-40B4-BE49-F238E27FC236}">
              <a16:creationId xmlns:a16="http://schemas.microsoft.com/office/drawing/2014/main" id="{7CDA88BB-CB3D-6654-3EC8-45E834C08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1258269c9b_0_0:notes">
            <a:extLst>
              <a:ext uri="{FF2B5EF4-FFF2-40B4-BE49-F238E27FC236}">
                <a16:creationId xmlns:a16="http://schemas.microsoft.com/office/drawing/2014/main" id="{320EEDDF-1E70-36AF-3B22-425E2E5F1F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1258269c9b_0_0:notes">
            <a:extLst>
              <a:ext uri="{FF2B5EF4-FFF2-40B4-BE49-F238E27FC236}">
                <a16:creationId xmlns:a16="http://schemas.microsoft.com/office/drawing/2014/main" id="{EB7B7E03-01AC-A3A3-DAD2-5E8F9BB9BB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4602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140bdeee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140bdeee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105afc42a3_1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105afc42a3_1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7549fe154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7549fe154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1258269c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1258269c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>
          <a:extLst>
            <a:ext uri="{FF2B5EF4-FFF2-40B4-BE49-F238E27FC236}">
              <a16:creationId xmlns:a16="http://schemas.microsoft.com/office/drawing/2014/main" id="{8D9A2481-EF24-1D0C-751E-F52B22B7A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1258269c9b_0_0:notes">
            <a:extLst>
              <a:ext uri="{FF2B5EF4-FFF2-40B4-BE49-F238E27FC236}">
                <a16:creationId xmlns:a16="http://schemas.microsoft.com/office/drawing/2014/main" id="{DDB87739-B0A0-4E81-B69A-ED85094578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1258269c9b_0_0:notes">
            <a:extLst>
              <a:ext uri="{FF2B5EF4-FFF2-40B4-BE49-F238E27FC236}">
                <a16:creationId xmlns:a16="http://schemas.microsoft.com/office/drawing/2014/main" id="{7C3FFBCD-33A4-4982-CA4B-5BA0D54748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684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>
          <a:extLst>
            <a:ext uri="{FF2B5EF4-FFF2-40B4-BE49-F238E27FC236}">
              <a16:creationId xmlns:a16="http://schemas.microsoft.com/office/drawing/2014/main" id="{C4D6E619-94DD-507C-5942-923E93D61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1258269c9b_0_0:notes">
            <a:extLst>
              <a:ext uri="{FF2B5EF4-FFF2-40B4-BE49-F238E27FC236}">
                <a16:creationId xmlns:a16="http://schemas.microsoft.com/office/drawing/2014/main" id="{25C2C9F1-5949-F6F1-67C9-A859FBDDF1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1258269c9b_0_0:notes">
            <a:extLst>
              <a:ext uri="{FF2B5EF4-FFF2-40B4-BE49-F238E27FC236}">
                <a16:creationId xmlns:a16="http://schemas.microsoft.com/office/drawing/2014/main" id="{A4C2FED2-C591-FE5E-EA50-B941207708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2454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>
          <a:extLst>
            <a:ext uri="{FF2B5EF4-FFF2-40B4-BE49-F238E27FC236}">
              <a16:creationId xmlns:a16="http://schemas.microsoft.com/office/drawing/2014/main" id="{F0093DF9-F75C-1AE1-E429-D208D22B9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1258269c9b_0_0:notes">
            <a:extLst>
              <a:ext uri="{FF2B5EF4-FFF2-40B4-BE49-F238E27FC236}">
                <a16:creationId xmlns:a16="http://schemas.microsoft.com/office/drawing/2014/main" id="{2609E0AA-8030-1BA0-7059-D34ED7C18F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1258269c9b_0_0:notes">
            <a:extLst>
              <a:ext uri="{FF2B5EF4-FFF2-40B4-BE49-F238E27FC236}">
                <a16:creationId xmlns:a16="http://schemas.microsoft.com/office/drawing/2014/main" id="{792382FA-E7A5-2593-A0EC-9A616DFFCB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3178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368C69A8-ECDA-E165-B495-6D434EF69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1258269c9b_0_111:notes">
            <a:extLst>
              <a:ext uri="{FF2B5EF4-FFF2-40B4-BE49-F238E27FC236}">
                <a16:creationId xmlns:a16="http://schemas.microsoft.com/office/drawing/2014/main" id="{93B6066C-9994-EA52-C999-EDE64EE010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1258269c9b_0_111:notes">
            <a:extLst>
              <a:ext uri="{FF2B5EF4-FFF2-40B4-BE49-F238E27FC236}">
                <a16:creationId xmlns:a16="http://schemas.microsoft.com/office/drawing/2014/main" id="{38463E27-DFCE-8223-3226-73E1B50FCC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1816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1258269c9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1258269c9b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D29813B7-E0AC-8748-5AB3-5CDFF9B70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1258269c9b_0_111:notes">
            <a:extLst>
              <a:ext uri="{FF2B5EF4-FFF2-40B4-BE49-F238E27FC236}">
                <a16:creationId xmlns:a16="http://schemas.microsoft.com/office/drawing/2014/main" id="{1BA1B5C1-6145-3C37-B8E5-9A7646BD56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1258269c9b_0_111:notes">
            <a:extLst>
              <a:ext uri="{FF2B5EF4-FFF2-40B4-BE49-F238E27FC236}">
                <a16:creationId xmlns:a16="http://schemas.microsoft.com/office/drawing/2014/main" id="{CBE6DA22-2D51-56F7-279A-66C782CCFB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5853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1012438"/>
            <a:ext cx="6251100" cy="157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572000" y="3721563"/>
            <a:ext cx="38568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4608500"/>
            <a:ext cx="9144000" cy="5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800388" y="-8450"/>
            <a:ext cx="13" cy="5152025"/>
            <a:chOff x="8800388" y="-8450"/>
            <a:chExt cx="13" cy="5152025"/>
          </a:xfrm>
        </p:grpSpPr>
        <p:cxnSp>
          <p:nvCxnSpPr>
            <p:cNvPr id="14" name="Google Shape;14;p2"/>
            <p:cNvCxnSpPr/>
            <p:nvPr/>
          </p:nvCxnSpPr>
          <p:spPr>
            <a:xfrm rot="10800000">
              <a:off x="8800400" y="-8450"/>
              <a:ext cx="0" cy="4616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 rot="10800000">
              <a:off x="8800388" y="4608975"/>
              <a:ext cx="0" cy="534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" name="Google Shape;16;p2"/>
          <p:cNvGrpSpPr/>
          <p:nvPr/>
        </p:nvGrpSpPr>
        <p:grpSpPr>
          <a:xfrm>
            <a:off x="320975" y="4733475"/>
            <a:ext cx="394125" cy="271800"/>
            <a:chOff x="215225" y="4734875"/>
            <a:chExt cx="394125" cy="271800"/>
          </a:xfrm>
        </p:grpSpPr>
        <p:sp>
          <p:nvSpPr>
            <p:cNvPr id="17" name="Google Shape;17;p2"/>
            <p:cNvSpPr/>
            <p:nvPr/>
          </p:nvSpPr>
          <p:spPr>
            <a:xfrm>
              <a:off x="215225" y="4734875"/>
              <a:ext cx="271800" cy="2718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37550" y="4734875"/>
              <a:ext cx="271800" cy="2718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19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19"/>
          <p:cNvSpPr txBox="1">
            <a:spLocks noGrp="1"/>
          </p:cNvSpPr>
          <p:nvPr>
            <p:ph type="subTitle" idx="1"/>
          </p:nvPr>
        </p:nvSpPr>
        <p:spPr>
          <a:xfrm>
            <a:off x="824075" y="2421750"/>
            <a:ext cx="2243400" cy="17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19"/>
          <p:cNvSpPr txBox="1">
            <a:spLocks noGrp="1"/>
          </p:cNvSpPr>
          <p:nvPr>
            <p:ph type="subTitle" idx="2"/>
          </p:nvPr>
        </p:nvSpPr>
        <p:spPr>
          <a:xfrm>
            <a:off x="3450365" y="2421750"/>
            <a:ext cx="2243400" cy="17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9"/>
          <p:cNvSpPr txBox="1">
            <a:spLocks noGrp="1"/>
          </p:cNvSpPr>
          <p:nvPr>
            <p:ph type="subTitle" idx="3"/>
          </p:nvPr>
        </p:nvSpPr>
        <p:spPr>
          <a:xfrm>
            <a:off x="6076661" y="2421750"/>
            <a:ext cx="2243400" cy="17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9"/>
          <p:cNvSpPr txBox="1">
            <a:spLocks noGrp="1"/>
          </p:cNvSpPr>
          <p:nvPr>
            <p:ph type="subTitle" idx="4"/>
          </p:nvPr>
        </p:nvSpPr>
        <p:spPr>
          <a:xfrm>
            <a:off x="824075" y="1806675"/>
            <a:ext cx="2243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2" name="Google Shape;222;p19"/>
          <p:cNvSpPr txBox="1">
            <a:spLocks noGrp="1"/>
          </p:cNvSpPr>
          <p:nvPr>
            <p:ph type="subTitle" idx="5"/>
          </p:nvPr>
        </p:nvSpPr>
        <p:spPr>
          <a:xfrm>
            <a:off x="3450368" y="1806676"/>
            <a:ext cx="2243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3" name="Google Shape;223;p19"/>
          <p:cNvSpPr txBox="1">
            <a:spLocks noGrp="1"/>
          </p:cNvSpPr>
          <p:nvPr>
            <p:ph type="subTitle" idx="6"/>
          </p:nvPr>
        </p:nvSpPr>
        <p:spPr>
          <a:xfrm>
            <a:off x="6076661" y="1806675"/>
            <a:ext cx="2243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4" name="Google Shape;224;p19"/>
          <p:cNvSpPr/>
          <p:nvPr/>
        </p:nvSpPr>
        <p:spPr>
          <a:xfrm>
            <a:off x="-125" y="-11925"/>
            <a:ext cx="9144000" cy="54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19"/>
          <p:cNvGrpSpPr/>
          <p:nvPr/>
        </p:nvGrpSpPr>
        <p:grpSpPr>
          <a:xfrm>
            <a:off x="4374800" y="123825"/>
            <a:ext cx="394125" cy="271800"/>
            <a:chOff x="215225" y="4734875"/>
            <a:chExt cx="394125" cy="271800"/>
          </a:xfrm>
        </p:grpSpPr>
        <p:sp>
          <p:nvSpPr>
            <p:cNvPr id="226" name="Google Shape;226;p19"/>
            <p:cNvSpPr/>
            <p:nvPr/>
          </p:nvSpPr>
          <p:spPr>
            <a:xfrm>
              <a:off x="215225" y="4734875"/>
              <a:ext cx="271800" cy="2718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9"/>
            <p:cNvSpPr/>
            <p:nvPr/>
          </p:nvSpPr>
          <p:spPr>
            <a:xfrm>
              <a:off x="337550" y="4734875"/>
              <a:ext cx="271800" cy="2718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19"/>
          <p:cNvGrpSpPr/>
          <p:nvPr/>
        </p:nvGrpSpPr>
        <p:grpSpPr>
          <a:xfrm>
            <a:off x="0" y="-11550"/>
            <a:ext cx="9151800" cy="5156975"/>
            <a:chOff x="0" y="-11550"/>
            <a:chExt cx="9151800" cy="5156975"/>
          </a:xfrm>
        </p:grpSpPr>
        <p:cxnSp>
          <p:nvCxnSpPr>
            <p:cNvPr id="229" name="Google Shape;229;p19"/>
            <p:cNvCxnSpPr/>
            <p:nvPr/>
          </p:nvCxnSpPr>
          <p:spPr>
            <a:xfrm>
              <a:off x="0" y="4897525"/>
              <a:ext cx="915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30" name="Google Shape;230;p19"/>
            <p:cNvGrpSpPr/>
            <p:nvPr/>
          </p:nvGrpSpPr>
          <p:grpSpPr>
            <a:xfrm>
              <a:off x="343300" y="-11550"/>
              <a:ext cx="0" cy="5156975"/>
              <a:chOff x="343300" y="-11550"/>
              <a:chExt cx="0" cy="5156975"/>
            </a:xfrm>
          </p:grpSpPr>
          <p:cxnSp>
            <p:nvCxnSpPr>
              <p:cNvPr id="231" name="Google Shape;231;p19"/>
              <p:cNvCxnSpPr/>
              <p:nvPr/>
            </p:nvCxnSpPr>
            <p:spPr>
              <a:xfrm rot="10800000">
                <a:off x="343300" y="533225"/>
                <a:ext cx="0" cy="4612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2" name="Google Shape;232;p19"/>
              <p:cNvCxnSpPr/>
              <p:nvPr/>
            </p:nvCxnSpPr>
            <p:spPr>
              <a:xfrm rot="10800000">
                <a:off x="343300" y="-11550"/>
                <a:ext cx="0" cy="54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0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20"/>
          <p:cNvSpPr txBox="1">
            <a:spLocks noGrp="1"/>
          </p:cNvSpPr>
          <p:nvPr>
            <p:ph type="subTitle" idx="1"/>
          </p:nvPr>
        </p:nvSpPr>
        <p:spPr>
          <a:xfrm>
            <a:off x="1163725" y="1230275"/>
            <a:ext cx="29670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7" name="Google Shape;237;p20"/>
          <p:cNvSpPr txBox="1">
            <a:spLocks noGrp="1"/>
          </p:cNvSpPr>
          <p:nvPr>
            <p:ph type="subTitle" idx="2"/>
          </p:nvPr>
        </p:nvSpPr>
        <p:spPr>
          <a:xfrm>
            <a:off x="1163726" y="1756175"/>
            <a:ext cx="29670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0"/>
          <p:cNvSpPr txBox="1">
            <a:spLocks noGrp="1"/>
          </p:cNvSpPr>
          <p:nvPr>
            <p:ph type="subTitle" idx="3"/>
          </p:nvPr>
        </p:nvSpPr>
        <p:spPr>
          <a:xfrm>
            <a:off x="5013252" y="1756175"/>
            <a:ext cx="29670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0"/>
          <p:cNvSpPr txBox="1">
            <a:spLocks noGrp="1"/>
          </p:cNvSpPr>
          <p:nvPr>
            <p:ph type="subTitle" idx="4"/>
          </p:nvPr>
        </p:nvSpPr>
        <p:spPr>
          <a:xfrm>
            <a:off x="1163726" y="3504500"/>
            <a:ext cx="29670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0"/>
          <p:cNvSpPr txBox="1">
            <a:spLocks noGrp="1"/>
          </p:cNvSpPr>
          <p:nvPr>
            <p:ph type="subTitle" idx="5"/>
          </p:nvPr>
        </p:nvSpPr>
        <p:spPr>
          <a:xfrm>
            <a:off x="5013252" y="3504500"/>
            <a:ext cx="29670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0"/>
          <p:cNvSpPr txBox="1">
            <a:spLocks noGrp="1"/>
          </p:cNvSpPr>
          <p:nvPr>
            <p:ph type="subTitle" idx="6"/>
          </p:nvPr>
        </p:nvSpPr>
        <p:spPr>
          <a:xfrm>
            <a:off x="1163725" y="2978600"/>
            <a:ext cx="29670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2" name="Google Shape;242;p20"/>
          <p:cNvSpPr txBox="1">
            <a:spLocks noGrp="1"/>
          </p:cNvSpPr>
          <p:nvPr>
            <p:ph type="subTitle" idx="7"/>
          </p:nvPr>
        </p:nvSpPr>
        <p:spPr>
          <a:xfrm>
            <a:off x="5013250" y="1230275"/>
            <a:ext cx="29670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3" name="Google Shape;243;p20"/>
          <p:cNvSpPr txBox="1">
            <a:spLocks noGrp="1"/>
          </p:cNvSpPr>
          <p:nvPr>
            <p:ph type="subTitle" idx="8"/>
          </p:nvPr>
        </p:nvSpPr>
        <p:spPr>
          <a:xfrm>
            <a:off x="5013250" y="2978600"/>
            <a:ext cx="29670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4" name="Google Shape;244;p20"/>
          <p:cNvSpPr/>
          <p:nvPr/>
        </p:nvSpPr>
        <p:spPr>
          <a:xfrm>
            <a:off x="8428900" y="75"/>
            <a:ext cx="7152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" name="Google Shape;245;p20"/>
          <p:cNvGrpSpPr/>
          <p:nvPr/>
        </p:nvGrpSpPr>
        <p:grpSpPr>
          <a:xfrm rot="5400000">
            <a:off x="8589425" y="202025"/>
            <a:ext cx="394125" cy="271800"/>
            <a:chOff x="215225" y="4734875"/>
            <a:chExt cx="394125" cy="271800"/>
          </a:xfrm>
        </p:grpSpPr>
        <p:sp>
          <p:nvSpPr>
            <p:cNvPr id="246" name="Google Shape;246;p20"/>
            <p:cNvSpPr/>
            <p:nvPr/>
          </p:nvSpPr>
          <p:spPr>
            <a:xfrm>
              <a:off x="215225" y="4734875"/>
              <a:ext cx="271800" cy="2718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337550" y="4734875"/>
              <a:ext cx="271800" cy="2718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20"/>
          <p:cNvGrpSpPr/>
          <p:nvPr/>
        </p:nvGrpSpPr>
        <p:grpSpPr>
          <a:xfrm>
            <a:off x="0" y="-8275"/>
            <a:ext cx="9201825" cy="5153700"/>
            <a:chOff x="0" y="-8275"/>
            <a:chExt cx="9201825" cy="5153700"/>
          </a:xfrm>
        </p:grpSpPr>
        <p:grpSp>
          <p:nvGrpSpPr>
            <p:cNvPr id="249" name="Google Shape;249;p20"/>
            <p:cNvGrpSpPr/>
            <p:nvPr/>
          </p:nvGrpSpPr>
          <p:grpSpPr>
            <a:xfrm>
              <a:off x="0" y="4897525"/>
              <a:ext cx="9201825" cy="0"/>
              <a:chOff x="0" y="4897525"/>
              <a:chExt cx="9201825" cy="0"/>
            </a:xfrm>
          </p:grpSpPr>
          <p:cxnSp>
            <p:nvCxnSpPr>
              <p:cNvPr id="250" name="Google Shape;250;p20"/>
              <p:cNvCxnSpPr/>
              <p:nvPr/>
            </p:nvCxnSpPr>
            <p:spPr>
              <a:xfrm>
                <a:off x="0" y="4897525"/>
                <a:ext cx="8445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1" name="Google Shape;251;p20"/>
              <p:cNvCxnSpPr/>
              <p:nvPr/>
            </p:nvCxnSpPr>
            <p:spPr>
              <a:xfrm>
                <a:off x="8428125" y="4897525"/>
                <a:ext cx="773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52" name="Google Shape;252;p20"/>
            <p:cNvCxnSpPr/>
            <p:nvPr/>
          </p:nvCxnSpPr>
          <p:spPr>
            <a:xfrm rot="10800000">
              <a:off x="343300" y="-8275"/>
              <a:ext cx="0" cy="515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3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23"/>
          <p:cNvSpPr/>
          <p:nvPr/>
        </p:nvSpPr>
        <p:spPr>
          <a:xfrm flipH="1">
            <a:off x="1926" y="75"/>
            <a:ext cx="7152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 rot="-5400000" flipH="1">
            <a:off x="162316" y="2435865"/>
            <a:ext cx="394125" cy="271746"/>
            <a:chOff x="215225" y="4734875"/>
            <a:chExt cx="394125" cy="271800"/>
          </a:xfrm>
        </p:grpSpPr>
        <p:sp>
          <p:nvSpPr>
            <p:cNvPr id="294" name="Google Shape;294;p23"/>
            <p:cNvSpPr/>
            <p:nvPr/>
          </p:nvSpPr>
          <p:spPr>
            <a:xfrm>
              <a:off x="215225" y="4734875"/>
              <a:ext cx="271800" cy="2718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337550" y="4734875"/>
              <a:ext cx="271800" cy="2718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" name="Google Shape;296;p23"/>
          <p:cNvGrpSpPr/>
          <p:nvPr/>
        </p:nvGrpSpPr>
        <p:grpSpPr>
          <a:xfrm>
            <a:off x="973" y="-8375"/>
            <a:ext cx="9143739" cy="5152800"/>
            <a:chOff x="973" y="-8375"/>
            <a:chExt cx="9143739" cy="5152800"/>
          </a:xfrm>
        </p:grpSpPr>
        <p:cxnSp>
          <p:nvCxnSpPr>
            <p:cNvPr id="297" name="Google Shape;297;p23"/>
            <p:cNvCxnSpPr/>
            <p:nvPr/>
          </p:nvCxnSpPr>
          <p:spPr>
            <a:xfrm rot="10800000">
              <a:off x="700912" y="4890750"/>
              <a:ext cx="844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23"/>
            <p:cNvCxnSpPr/>
            <p:nvPr/>
          </p:nvCxnSpPr>
          <p:spPr>
            <a:xfrm rot="10800000">
              <a:off x="973" y="4890750"/>
              <a:ext cx="7173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9" name="Google Shape;299;p23"/>
            <p:cNvCxnSpPr/>
            <p:nvPr/>
          </p:nvCxnSpPr>
          <p:spPr>
            <a:xfrm rot="10800000">
              <a:off x="8800950" y="-8375"/>
              <a:ext cx="0" cy="5152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4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4"/>
          <p:cNvSpPr/>
          <p:nvPr/>
        </p:nvSpPr>
        <p:spPr>
          <a:xfrm>
            <a:off x="0" y="0"/>
            <a:ext cx="41532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" name="Google Shape;303;p24"/>
          <p:cNvGrpSpPr/>
          <p:nvPr/>
        </p:nvGrpSpPr>
        <p:grpSpPr>
          <a:xfrm>
            <a:off x="-44825" y="535513"/>
            <a:ext cx="9247000" cy="13"/>
            <a:chOff x="-44825" y="535513"/>
            <a:chExt cx="9247000" cy="13"/>
          </a:xfrm>
        </p:grpSpPr>
        <p:cxnSp>
          <p:nvCxnSpPr>
            <p:cNvPr id="304" name="Google Shape;304;p24"/>
            <p:cNvCxnSpPr/>
            <p:nvPr/>
          </p:nvCxnSpPr>
          <p:spPr>
            <a:xfrm>
              <a:off x="-44825" y="535513"/>
              <a:ext cx="4198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24"/>
            <p:cNvCxnSpPr/>
            <p:nvPr/>
          </p:nvCxnSpPr>
          <p:spPr>
            <a:xfrm>
              <a:off x="4153775" y="535525"/>
              <a:ext cx="504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6" name="Google Shape;306;p24"/>
          <p:cNvSpPr txBox="1">
            <a:spLocks noGrp="1"/>
          </p:cNvSpPr>
          <p:nvPr>
            <p:ph type="ctrTitle"/>
          </p:nvPr>
        </p:nvSpPr>
        <p:spPr>
          <a:xfrm>
            <a:off x="4915200" y="862150"/>
            <a:ext cx="35136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07" name="Google Shape;307;p24"/>
          <p:cNvSpPr txBox="1">
            <a:spLocks noGrp="1"/>
          </p:cNvSpPr>
          <p:nvPr>
            <p:ph type="subTitle" idx="1"/>
          </p:nvPr>
        </p:nvSpPr>
        <p:spPr>
          <a:xfrm>
            <a:off x="4915275" y="1820675"/>
            <a:ext cx="3513600" cy="9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08" name="Google Shape;308;p24"/>
          <p:cNvSpPr txBox="1"/>
          <p:nvPr/>
        </p:nvSpPr>
        <p:spPr>
          <a:xfrm>
            <a:off x="4915263" y="3329950"/>
            <a:ext cx="3513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b="1" u="sng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</a:t>
            </a:r>
            <a:r>
              <a:rPr lang="en" sz="1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and includes icons by </a:t>
            </a:r>
            <a:r>
              <a:rPr lang="en" sz="1000" b="1" u="sng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and infographics &amp; images by </a:t>
            </a:r>
            <a:r>
              <a:rPr lang="en" sz="1000" b="1" u="sng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highlight>
                <a:srgbClr val="DFDEFC"/>
              </a:highlight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5"/>
          <p:cNvSpPr/>
          <p:nvPr/>
        </p:nvSpPr>
        <p:spPr>
          <a:xfrm>
            <a:off x="-125" y="-11925"/>
            <a:ext cx="9144000" cy="54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" name="Google Shape;312;p25"/>
          <p:cNvGrpSpPr/>
          <p:nvPr/>
        </p:nvGrpSpPr>
        <p:grpSpPr>
          <a:xfrm>
            <a:off x="0" y="-14925"/>
            <a:ext cx="9151800" cy="5158500"/>
            <a:chOff x="0" y="-14925"/>
            <a:chExt cx="9151800" cy="5158500"/>
          </a:xfrm>
        </p:grpSpPr>
        <p:cxnSp>
          <p:nvCxnSpPr>
            <p:cNvPr id="313" name="Google Shape;313;p25"/>
            <p:cNvCxnSpPr/>
            <p:nvPr/>
          </p:nvCxnSpPr>
          <p:spPr>
            <a:xfrm>
              <a:off x="0" y="4897525"/>
              <a:ext cx="915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" name="Google Shape;314;p25"/>
            <p:cNvCxnSpPr/>
            <p:nvPr/>
          </p:nvCxnSpPr>
          <p:spPr>
            <a:xfrm rot="10800000">
              <a:off x="343050" y="533475"/>
              <a:ext cx="0" cy="4610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" name="Google Shape;315;p25"/>
            <p:cNvCxnSpPr/>
            <p:nvPr/>
          </p:nvCxnSpPr>
          <p:spPr>
            <a:xfrm rot="10800000">
              <a:off x="343050" y="-14925"/>
              <a:ext cx="0" cy="549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16" name="Google Shape;316;p25"/>
          <p:cNvGrpSpPr/>
          <p:nvPr/>
        </p:nvGrpSpPr>
        <p:grpSpPr>
          <a:xfrm>
            <a:off x="8603888" y="123825"/>
            <a:ext cx="394125" cy="271800"/>
            <a:chOff x="215225" y="4734875"/>
            <a:chExt cx="394125" cy="271800"/>
          </a:xfrm>
        </p:grpSpPr>
        <p:sp>
          <p:nvSpPr>
            <p:cNvPr id="317" name="Google Shape;317;p25"/>
            <p:cNvSpPr/>
            <p:nvPr/>
          </p:nvSpPr>
          <p:spPr>
            <a:xfrm>
              <a:off x="215225" y="4734875"/>
              <a:ext cx="271800" cy="2718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5"/>
            <p:cNvSpPr/>
            <p:nvPr/>
          </p:nvSpPr>
          <p:spPr>
            <a:xfrm>
              <a:off x="337550" y="4734875"/>
              <a:ext cx="271800" cy="2718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26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6"/>
          <p:cNvSpPr/>
          <p:nvPr/>
        </p:nvSpPr>
        <p:spPr>
          <a:xfrm>
            <a:off x="8428900" y="75"/>
            <a:ext cx="7152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2" name="Google Shape;322;p26"/>
          <p:cNvGrpSpPr/>
          <p:nvPr/>
        </p:nvGrpSpPr>
        <p:grpSpPr>
          <a:xfrm rot="5400000">
            <a:off x="8589425" y="4564550"/>
            <a:ext cx="394125" cy="271800"/>
            <a:chOff x="215225" y="4734875"/>
            <a:chExt cx="394125" cy="271800"/>
          </a:xfrm>
        </p:grpSpPr>
        <p:sp>
          <p:nvSpPr>
            <p:cNvPr id="323" name="Google Shape;323;p26"/>
            <p:cNvSpPr/>
            <p:nvPr/>
          </p:nvSpPr>
          <p:spPr>
            <a:xfrm>
              <a:off x="215225" y="4734875"/>
              <a:ext cx="271800" cy="2718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6"/>
            <p:cNvSpPr/>
            <p:nvPr/>
          </p:nvSpPr>
          <p:spPr>
            <a:xfrm>
              <a:off x="337550" y="4734875"/>
              <a:ext cx="271800" cy="2718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5" name="Google Shape;325;p26"/>
          <p:cNvGrpSpPr/>
          <p:nvPr/>
        </p:nvGrpSpPr>
        <p:grpSpPr>
          <a:xfrm>
            <a:off x="0" y="-8275"/>
            <a:ext cx="9152325" cy="5153700"/>
            <a:chOff x="0" y="-8275"/>
            <a:chExt cx="9152325" cy="5153700"/>
          </a:xfrm>
        </p:grpSpPr>
        <p:cxnSp>
          <p:nvCxnSpPr>
            <p:cNvPr id="326" name="Google Shape;326;p26"/>
            <p:cNvCxnSpPr/>
            <p:nvPr/>
          </p:nvCxnSpPr>
          <p:spPr>
            <a:xfrm>
              <a:off x="0" y="251525"/>
              <a:ext cx="844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26"/>
            <p:cNvCxnSpPr/>
            <p:nvPr/>
          </p:nvCxnSpPr>
          <p:spPr>
            <a:xfrm>
              <a:off x="8428125" y="251525"/>
              <a:ext cx="7242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26"/>
            <p:cNvCxnSpPr/>
            <p:nvPr/>
          </p:nvCxnSpPr>
          <p:spPr>
            <a:xfrm rot="10800000">
              <a:off x="343300" y="-8275"/>
              <a:ext cx="0" cy="515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/>
          <p:nvPr/>
        </p:nvSpPr>
        <p:spPr>
          <a:xfrm>
            <a:off x="0" y="1478750"/>
            <a:ext cx="9144000" cy="366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3"/>
          <p:cNvGrpSpPr/>
          <p:nvPr/>
        </p:nvGrpSpPr>
        <p:grpSpPr>
          <a:xfrm>
            <a:off x="320975" y="4739233"/>
            <a:ext cx="394125" cy="271800"/>
            <a:chOff x="215225" y="4734875"/>
            <a:chExt cx="394125" cy="271800"/>
          </a:xfrm>
        </p:grpSpPr>
        <p:sp>
          <p:nvSpPr>
            <p:cNvPr id="23" name="Google Shape;23;p3"/>
            <p:cNvSpPr/>
            <p:nvPr/>
          </p:nvSpPr>
          <p:spPr>
            <a:xfrm>
              <a:off x="215225" y="4734875"/>
              <a:ext cx="271800" cy="2718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337550" y="4734875"/>
              <a:ext cx="271800" cy="2718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3"/>
          <p:cNvGrpSpPr/>
          <p:nvPr/>
        </p:nvGrpSpPr>
        <p:grpSpPr>
          <a:xfrm>
            <a:off x="8800950" y="-75"/>
            <a:ext cx="0" cy="5152275"/>
            <a:chOff x="8804325" y="-75"/>
            <a:chExt cx="0" cy="5152275"/>
          </a:xfrm>
        </p:grpSpPr>
        <p:cxnSp>
          <p:nvCxnSpPr>
            <p:cNvPr id="26" name="Google Shape;26;p3"/>
            <p:cNvCxnSpPr/>
            <p:nvPr/>
          </p:nvCxnSpPr>
          <p:spPr>
            <a:xfrm rot="10800000">
              <a:off x="8804325" y="1477500"/>
              <a:ext cx="0" cy="3674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3"/>
            <p:cNvCxnSpPr/>
            <p:nvPr/>
          </p:nvCxnSpPr>
          <p:spPr>
            <a:xfrm rot="10800000">
              <a:off x="8804325" y="-75"/>
              <a:ext cx="0" cy="1479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4485400" y="1809175"/>
            <a:ext cx="3943500" cy="9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535000"/>
            <a:ext cx="1117500" cy="94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8428900" y="75"/>
            <a:ext cx="7152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4"/>
          <p:cNvGrpSpPr/>
          <p:nvPr/>
        </p:nvGrpSpPr>
        <p:grpSpPr>
          <a:xfrm rot="5400000">
            <a:off x="8589425" y="4564550"/>
            <a:ext cx="394125" cy="271800"/>
            <a:chOff x="215225" y="4734875"/>
            <a:chExt cx="394125" cy="271800"/>
          </a:xfrm>
        </p:grpSpPr>
        <p:sp>
          <p:nvSpPr>
            <p:cNvPr id="36" name="Google Shape;36;p4"/>
            <p:cNvSpPr/>
            <p:nvPr/>
          </p:nvSpPr>
          <p:spPr>
            <a:xfrm>
              <a:off x="215225" y="4734875"/>
              <a:ext cx="271800" cy="2718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337550" y="4734875"/>
              <a:ext cx="271800" cy="2718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38;p4"/>
          <p:cNvGrpSpPr/>
          <p:nvPr/>
        </p:nvGrpSpPr>
        <p:grpSpPr>
          <a:xfrm>
            <a:off x="0" y="-8275"/>
            <a:ext cx="9152325" cy="5153700"/>
            <a:chOff x="0" y="-8275"/>
            <a:chExt cx="9152325" cy="5153700"/>
          </a:xfrm>
        </p:grpSpPr>
        <p:cxnSp>
          <p:nvCxnSpPr>
            <p:cNvPr id="39" name="Google Shape;39;p4"/>
            <p:cNvCxnSpPr/>
            <p:nvPr/>
          </p:nvCxnSpPr>
          <p:spPr>
            <a:xfrm>
              <a:off x="0" y="251525"/>
              <a:ext cx="844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40;p4"/>
            <p:cNvCxnSpPr/>
            <p:nvPr/>
          </p:nvCxnSpPr>
          <p:spPr>
            <a:xfrm>
              <a:off x="8428125" y="251525"/>
              <a:ext cx="7242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1;p4"/>
            <p:cNvCxnSpPr/>
            <p:nvPr/>
          </p:nvCxnSpPr>
          <p:spPr>
            <a:xfrm rot="10800000">
              <a:off x="343300" y="-8275"/>
              <a:ext cx="0" cy="515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6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6"/>
          <p:cNvSpPr/>
          <p:nvPr/>
        </p:nvSpPr>
        <p:spPr>
          <a:xfrm>
            <a:off x="-125" y="-11925"/>
            <a:ext cx="9144000" cy="54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" name="Google Shape;60;p6"/>
          <p:cNvGrpSpPr/>
          <p:nvPr/>
        </p:nvGrpSpPr>
        <p:grpSpPr>
          <a:xfrm>
            <a:off x="0" y="-14925"/>
            <a:ext cx="9151800" cy="5158500"/>
            <a:chOff x="0" y="-14925"/>
            <a:chExt cx="9151800" cy="5158500"/>
          </a:xfrm>
        </p:grpSpPr>
        <p:cxnSp>
          <p:nvCxnSpPr>
            <p:cNvPr id="61" name="Google Shape;61;p6"/>
            <p:cNvCxnSpPr/>
            <p:nvPr/>
          </p:nvCxnSpPr>
          <p:spPr>
            <a:xfrm>
              <a:off x="0" y="4897525"/>
              <a:ext cx="915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" name="Google Shape;62;p6"/>
            <p:cNvCxnSpPr/>
            <p:nvPr/>
          </p:nvCxnSpPr>
          <p:spPr>
            <a:xfrm rot="10800000">
              <a:off x="343050" y="533475"/>
              <a:ext cx="0" cy="4610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" name="Google Shape;63;p6"/>
            <p:cNvCxnSpPr/>
            <p:nvPr/>
          </p:nvCxnSpPr>
          <p:spPr>
            <a:xfrm rot="10800000">
              <a:off x="343050" y="-14925"/>
              <a:ext cx="0" cy="549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4" name="Google Shape;64;p6"/>
          <p:cNvGrpSpPr/>
          <p:nvPr/>
        </p:nvGrpSpPr>
        <p:grpSpPr>
          <a:xfrm>
            <a:off x="8603888" y="123825"/>
            <a:ext cx="394125" cy="271800"/>
            <a:chOff x="215225" y="4734875"/>
            <a:chExt cx="394125" cy="271800"/>
          </a:xfrm>
        </p:grpSpPr>
        <p:sp>
          <p:nvSpPr>
            <p:cNvPr id="65" name="Google Shape;65;p6"/>
            <p:cNvSpPr/>
            <p:nvPr/>
          </p:nvSpPr>
          <p:spPr>
            <a:xfrm>
              <a:off x="215225" y="4734875"/>
              <a:ext cx="271800" cy="2718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337550" y="4734875"/>
              <a:ext cx="271800" cy="2718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67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9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2201850" y="1584874"/>
            <a:ext cx="4740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2201925" y="2427926"/>
            <a:ext cx="474030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-125" y="-11925"/>
            <a:ext cx="9144000" cy="54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98;p9"/>
          <p:cNvGrpSpPr/>
          <p:nvPr/>
        </p:nvGrpSpPr>
        <p:grpSpPr>
          <a:xfrm>
            <a:off x="4374800" y="123825"/>
            <a:ext cx="394125" cy="271800"/>
            <a:chOff x="215225" y="4734875"/>
            <a:chExt cx="394125" cy="271800"/>
          </a:xfrm>
        </p:grpSpPr>
        <p:sp>
          <p:nvSpPr>
            <p:cNvPr id="99" name="Google Shape;99;p9"/>
            <p:cNvSpPr/>
            <p:nvPr/>
          </p:nvSpPr>
          <p:spPr>
            <a:xfrm>
              <a:off x="215225" y="4734875"/>
              <a:ext cx="271800" cy="2718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337550" y="4734875"/>
              <a:ext cx="271800" cy="2718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01;p9"/>
          <p:cNvGrpSpPr/>
          <p:nvPr/>
        </p:nvGrpSpPr>
        <p:grpSpPr>
          <a:xfrm>
            <a:off x="0" y="-11550"/>
            <a:ext cx="9151800" cy="5156975"/>
            <a:chOff x="0" y="-11550"/>
            <a:chExt cx="9151800" cy="5156975"/>
          </a:xfrm>
        </p:grpSpPr>
        <p:cxnSp>
          <p:nvCxnSpPr>
            <p:cNvPr id="102" name="Google Shape;102;p9"/>
            <p:cNvCxnSpPr/>
            <p:nvPr/>
          </p:nvCxnSpPr>
          <p:spPr>
            <a:xfrm>
              <a:off x="0" y="4897525"/>
              <a:ext cx="915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3" name="Google Shape;103;p9"/>
            <p:cNvGrpSpPr/>
            <p:nvPr/>
          </p:nvGrpSpPr>
          <p:grpSpPr>
            <a:xfrm>
              <a:off x="343300" y="-11550"/>
              <a:ext cx="0" cy="5156975"/>
              <a:chOff x="343300" y="-11550"/>
              <a:chExt cx="0" cy="5156975"/>
            </a:xfrm>
          </p:grpSpPr>
          <p:cxnSp>
            <p:nvCxnSpPr>
              <p:cNvPr id="104" name="Google Shape;104;p9"/>
              <p:cNvCxnSpPr/>
              <p:nvPr/>
            </p:nvCxnSpPr>
            <p:spPr>
              <a:xfrm rot="10800000">
                <a:off x="343300" y="533225"/>
                <a:ext cx="0" cy="4612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5" name="Google Shape;105;p9"/>
              <p:cNvCxnSpPr/>
              <p:nvPr/>
            </p:nvCxnSpPr>
            <p:spPr>
              <a:xfrm rot="10800000">
                <a:off x="343300" y="-11550"/>
                <a:ext cx="0" cy="54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"/>
          <p:cNvSpPr>
            <a:spLocks noGrp="1"/>
          </p:cNvSpPr>
          <p:nvPr>
            <p:ph type="pic" idx="2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0"/>
          <p:cNvSpPr txBox="1">
            <a:spLocks noGrp="1"/>
          </p:cNvSpPr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2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3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77952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321284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4" hasCustomPrompt="1"/>
          </p:nvPr>
        </p:nvSpPr>
        <p:spPr>
          <a:xfrm>
            <a:off x="3419275" y="177952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5" hasCustomPrompt="1"/>
          </p:nvPr>
        </p:nvSpPr>
        <p:spPr>
          <a:xfrm>
            <a:off x="3419275" y="321284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6" hasCustomPrompt="1"/>
          </p:nvPr>
        </p:nvSpPr>
        <p:spPr>
          <a:xfrm>
            <a:off x="6118550" y="177952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>
            <a:spLocks noGrp="1"/>
          </p:cNvSpPr>
          <p:nvPr>
            <p:ph type="title" idx="7" hasCustomPrompt="1"/>
          </p:nvPr>
        </p:nvSpPr>
        <p:spPr>
          <a:xfrm>
            <a:off x="6118550" y="321284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1"/>
          </p:nvPr>
        </p:nvSpPr>
        <p:spPr>
          <a:xfrm>
            <a:off x="720000" y="2227125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8"/>
          </p:nvPr>
        </p:nvSpPr>
        <p:spPr>
          <a:xfrm>
            <a:off x="3419275" y="2227125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9"/>
          </p:nvPr>
        </p:nvSpPr>
        <p:spPr>
          <a:xfrm>
            <a:off x="6118550" y="2227125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subTitle" idx="13"/>
          </p:nvPr>
        </p:nvSpPr>
        <p:spPr>
          <a:xfrm>
            <a:off x="720000" y="3660450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ubTitle" idx="14"/>
          </p:nvPr>
        </p:nvSpPr>
        <p:spPr>
          <a:xfrm>
            <a:off x="3419275" y="3660450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5"/>
          </p:nvPr>
        </p:nvSpPr>
        <p:spPr>
          <a:xfrm>
            <a:off x="6118550" y="3660450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6" name="Google Shape;136;p13"/>
          <p:cNvSpPr/>
          <p:nvPr/>
        </p:nvSpPr>
        <p:spPr>
          <a:xfrm>
            <a:off x="8428900" y="75"/>
            <a:ext cx="7152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" name="Google Shape;137;p13"/>
          <p:cNvGrpSpPr/>
          <p:nvPr/>
        </p:nvGrpSpPr>
        <p:grpSpPr>
          <a:xfrm rot="5400000">
            <a:off x="8589425" y="4564550"/>
            <a:ext cx="394125" cy="271800"/>
            <a:chOff x="215225" y="4734875"/>
            <a:chExt cx="394125" cy="271800"/>
          </a:xfrm>
        </p:grpSpPr>
        <p:sp>
          <p:nvSpPr>
            <p:cNvPr id="138" name="Google Shape;138;p13"/>
            <p:cNvSpPr/>
            <p:nvPr/>
          </p:nvSpPr>
          <p:spPr>
            <a:xfrm>
              <a:off x="215225" y="4734875"/>
              <a:ext cx="271800" cy="2718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337550" y="4734875"/>
              <a:ext cx="271800" cy="2718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13"/>
          <p:cNvGrpSpPr/>
          <p:nvPr/>
        </p:nvGrpSpPr>
        <p:grpSpPr>
          <a:xfrm>
            <a:off x="0" y="-8275"/>
            <a:ext cx="9152325" cy="5153700"/>
            <a:chOff x="0" y="-8275"/>
            <a:chExt cx="9152325" cy="5153700"/>
          </a:xfrm>
        </p:grpSpPr>
        <p:cxnSp>
          <p:nvCxnSpPr>
            <p:cNvPr id="141" name="Google Shape;141;p13"/>
            <p:cNvCxnSpPr/>
            <p:nvPr/>
          </p:nvCxnSpPr>
          <p:spPr>
            <a:xfrm>
              <a:off x="0" y="251525"/>
              <a:ext cx="844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" name="Google Shape;142;p13"/>
            <p:cNvCxnSpPr/>
            <p:nvPr/>
          </p:nvCxnSpPr>
          <p:spPr>
            <a:xfrm>
              <a:off x="8428125" y="251525"/>
              <a:ext cx="7242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" name="Google Shape;143;p13"/>
            <p:cNvCxnSpPr/>
            <p:nvPr/>
          </p:nvCxnSpPr>
          <p:spPr>
            <a:xfrm rot="10800000">
              <a:off x="343300" y="-8275"/>
              <a:ext cx="0" cy="515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6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6"/>
          <p:cNvSpPr txBox="1">
            <a:spLocks noGrp="1"/>
          </p:cNvSpPr>
          <p:nvPr>
            <p:ph type="title"/>
          </p:nvPr>
        </p:nvSpPr>
        <p:spPr>
          <a:xfrm>
            <a:off x="887950" y="1339775"/>
            <a:ext cx="3309900" cy="10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6"/>
          <p:cNvSpPr txBox="1">
            <a:spLocks noGrp="1"/>
          </p:cNvSpPr>
          <p:nvPr>
            <p:ph type="subTitle" idx="1"/>
          </p:nvPr>
        </p:nvSpPr>
        <p:spPr>
          <a:xfrm>
            <a:off x="887950" y="2799325"/>
            <a:ext cx="3309900" cy="10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6"/>
          <p:cNvSpPr>
            <a:spLocks noGrp="1"/>
          </p:cNvSpPr>
          <p:nvPr>
            <p:ph type="pic" idx="2"/>
          </p:nvPr>
        </p:nvSpPr>
        <p:spPr>
          <a:xfrm>
            <a:off x="5005812" y="820425"/>
            <a:ext cx="3250200" cy="350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16"/>
          <p:cNvSpPr/>
          <p:nvPr/>
        </p:nvSpPr>
        <p:spPr>
          <a:xfrm>
            <a:off x="-125" y="-11925"/>
            <a:ext cx="9144000" cy="54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" name="Google Shape;183;p16"/>
          <p:cNvGrpSpPr/>
          <p:nvPr/>
        </p:nvGrpSpPr>
        <p:grpSpPr>
          <a:xfrm>
            <a:off x="343050" y="-14925"/>
            <a:ext cx="0" cy="5158500"/>
            <a:chOff x="343050" y="-14925"/>
            <a:chExt cx="0" cy="5158500"/>
          </a:xfrm>
        </p:grpSpPr>
        <p:cxnSp>
          <p:nvCxnSpPr>
            <p:cNvPr id="184" name="Google Shape;184;p16"/>
            <p:cNvCxnSpPr/>
            <p:nvPr/>
          </p:nvCxnSpPr>
          <p:spPr>
            <a:xfrm rot="10800000">
              <a:off x="343050" y="533475"/>
              <a:ext cx="0" cy="4610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" name="Google Shape;185;p16"/>
            <p:cNvCxnSpPr/>
            <p:nvPr/>
          </p:nvCxnSpPr>
          <p:spPr>
            <a:xfrm rot="10800000">
              <a:off x="343050" y="-14925"/>
              <a:ext cx="0" cy="549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6" name="Google Shape;186;p16"/>
          <p:cNvGrpSpPr/>
          <p:nvPr/>
        </p:nvGrpSpPr>
        <p:grpSpPr>
          <a:xfrm>
            <a:off x="8603888" y="123825"/>
            <a:ext cx="394125" cy="271800"/>
            <a:chOff x="215225" y="4734875"/>
            <a:chExt cx="394125" cy="271800"/>
          </a:xfrm>
        </p:grpSpPr>
        <p:sp>
          <p:nvSpPr>
            <p:cNvPr id="187" name="Google Shape;187;p16"/>
            <p:cNvSpPr/>
            <p:nvPr/>
          </p:nvSpPr>
          <p:spPr>
            <a:xfrm>
              <a:off x="215225" y="4734875"/>
              <a:ext cx="271800" cy="2718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337550" y="4734875"/>
              <a:ext cx="271800" cy="2718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Text"/>
              <a:buNone/>
              <a:defRPr sz="35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Text"/>
              <a:buNone/>
              <a:defRPr sz="35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Text"/>
              <a:buNone/>
              <a:defRPr sz="35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Text"/>
              <a:buNone/>
              <a:defRPr sz="35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Text"/>
              <a:buNone/>
              <a:defRPr sz="35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Text"/>
              <a:buNone/>
              <a:defRPr sz="35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Text"/>
              <a:buNone/>
              <a:defRPr sz="35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Text"/>
              <a:buNone/>
              <a:defRPr sz="35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5" r:id="rId5"/>
    <p:sldLayoutId id="2147483656" r:id="rId6"/>
    <p:sldLayoutId id="2147483658" r:id="rId7"/>
    <p:sldLayoutId id="2147483659" r:id="rId8"/>
    <p:sldLayoutId id="2147483662" r:id="rId9"/>
    <p:sldLayoutId id="2147483665" r:id="rId10"/>
    <p:sldLayoutId id="2147483666" r:id="rId11"/>
    <p:sldLayoutId id="2147483669" r:id="rId12"/>
    <p:sldLayoutId id="2147483670" r:id="rId13"/>
    <p:sldLayoutId id="2147483671" r:id="rId14"/>
    <p:sldLayoutId id="2147483672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https://lh7-rt.googleusercontent.com/docsz/AD_4nXf39d4GthNekTeVAanFXjQd0_I8v_G6iPPRl8meFbrziFHf0vr5U7cCm5F1GLA2e7Vt8_IdEYruKbg1HNfoTsZHtRWNM7wEKs5yo6oFVmxGv68Kbz3YzKdWvqozVezqUqf8HOlcgxyXSzblZOVkYQ?key=8EUgzhmsVQExB4jGuTwuEa0A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5" Type="http://schemas.openxmlformats.org/officeDocument/2006/relationships/image" Target="https://lh7-rt.googleusercontent.com/docsz/AD_4nXertjxhNQIne5R7vwMYcY9MplChh8eEzcOLv5UHz4yYEL2XqsOgPBDHRjOawe609EXjVk0IFwvvRIfJu5NkuktEI8Gc6Sqs0aQ5j7fIzvE8_MGlC0bl_BOA49MyfSKVay9NHXThQA51rPFVNFt5F20?key=8EUgzhmsVQExB4jGuTwuEa0A" TargetMode="External"/><Relationship Id="rId4" Type="http://schemas.openxmlformats.org/officeDocument/2006/relationships/image" Target="../media/image23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F1C8685B-D29F-B519-D045-87FCEA8940F9}"/>
              </a:ext>
            </a:extLst>
          </p:cNvPr>
          <p:cNvSpPr/>
          <p:nvPr/>
        </p:nvSpPr>
        <p:spPr>
          <a:xfrm>
            <a:off x="0" y="0"/>
            <a:ext cx="9144000" cy="4617718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0" name="Google Shape;340;p30"/>
          <p:cNvSpPr txBox="1">
            <a:spLocks noGrp="1"/>
          </p:cNvSpPr>
          <p:nvPr>
            <p:ph type="ctrTitle"/>
          </p:nvPr>
        </p:nvSpPr>
        <p:spPr>
          <a:xfrm>
            <a:off x="295020" y="1986995"/>
            <a:ext cx="5237100" cy="1236666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第二型糖尿病患者骨密度校正模型：</a:t>
            </a:r>
            <a:br>
              <a:rPr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提升骨質疏鬆與骨折風險評估準確性</a:t>
            </a:r>
          </a:p>
        </p:txBody>
      </p:sp>
      <p:sp>
        <p:nvSpPr>
          <p:cNvPr id="341" name="Google Shape;341;p30"/>
          <p:cNvSpPr txBox="1">
            <a:spLocks noGrp="1"/>
          </p:cNvSpPr>
          <p:nvPr>
            <p:ph type="subTitle" idx="1"/>
          </p:nvPr>
        </p:nvSpPr>
        <p:spPr>
          <a:xfrm>
            <a:off x="218871" y="3156505"/>
            <a:ext cx="3856800" cy="10813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ts val="218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第四組</a:t>
            </a:r>
            <a:br>
              <a:rPr lang="zh-TW" altLang="en-US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方奕程、張日豪、侯言蓁</a:t>
            </a:r>
          </a:p>
          <a:p>
            <a:pPr marL="0" indent="0" algn="l">
              <a:lnSpc>
                <a:spcPts val="218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邱宥然、陳宥蓁、李品瑤</a:t>
            </a:r>
            <a:endParaRPr lang="en-US" altLang="zh-TW" sz="14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0" indent="0" algn="l">
              <a:lnSpc>
                <a:spcPts val="218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2025/05/16</a:t>
            </a:r>
            <a:endParaRPr lang="zh-TW" altLang="en-US" sz="14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CDE6B8A-7FBB-7DF2-8FAB-2F9CC86FBA26}"/>
              </a:ext>
            </a:extLst>
          </p:cNvPr>
          <p:cNvSpPr txBox="1"/>
          <p:nvPr/>
        </p:nvSpPr>
        <p:spPr>
          <a:xfrm>
            <a:off x="218871" y="1299343"/>
            <a:ext cx="30803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國立臺北大學統計學系專題研討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Google Shape;553;p23">
            <a:extLst>
              <a:ext uri="{FF2B5EF4-FFF2-40B4-BE49-F238E27FC236}">
                <a16:creationId xmlns:a16="http://schemas.microsoft.com/office/drawing/2014/main" id="{819A5161-2ED2-27B9-B119-E1BB8C2F1D9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7200" y="0"/>
            <a:ext cx="3856800" cy="467198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549;p23">
            <a:extLst>
              <a:ext uri="{FF2B5EF4-FFF2-40B4-BE49-F238E27FC236}">
                <a16:creationId xmlns:a16="http://schemas.microsoft.com/office/drawing/2014/main" id="{41CBD10E-9F28-CD1E-D8C3-CEA30458E9BC}"/>
              </a:ext>
            </a:extLst>
          </p:cNvPr>
          <p:cNvSpPr/>
          <p:nvPr/>
        </p:nvSpPr>
        <p:spPr>
          <a:xfrm>
            <a:off x="295020" y="1774077"/>
            <a:ext cx="540900" cy="864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ACCD5C7-8C11-0E2C-2924-2C83635659C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5122"/>
            <a:ext cx="9144000" cy="5138378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52706DE-37F1-2BAD-7D4E-DFFC28C2DEB3}"/>
              </a:ext>
            </a:extLst>
          </p:cNvPr>
          <p:cNvSpPr txBox="1">
            <a:spLocks/>
          </p:cNvSpPr>
          <p:nvPr/>
        </p:nvSpPr>
        <p:spPr>
          <a:xfrm>
            <a:off x="720000" y="348615"/>
            <a:ext cx="77040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1" lang="zh-TW" altLang="en-US" sz="3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視覺化高維度資料與維度縮減</a:t>
            </a:r>
            <a:endParaRPr kumimoji="1" lang="zh-TW" altLang="en-US" sz="30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7DA0B73-FAE3-7EE7-4819-78CBA0B2C703}"/>
              </a:ext>
            </a:extLst>
          </p:cNvPr>
          <p:cNvSpPr/>
          <p:nvPr/>
        </p:nvSpPr>
        <p:spPr>
          <a:xfrm>
            <a:off x="0" y="0"/>
            <a:ext cx="697230" cy="697230"/>
          </a:xfrm>
          <a:prstGeom prst="rect">
            <a:avLst/>
          </a:prstGeom>
          <a:solidFill>
            <a:srgbClr val="082E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99937F-7576-71FA-012B-BC0EFD8D29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20000" y="1620352"/>
            <a:ext cx="3236315" cy="257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75F857D-D755-841C-0E9D-D709EC4353FB}"/>
              </a:ext>
            </a:extLst>
          </p:cNvPr>
          <p:cNvSpPr txBox="1"/>
          <p:nvPr/>
        </p:nvSpPr>
        <p:spPr>
          <a:xfrm>
            <a:off x="697230" y="857823"/>
            <a:ext cx="5961747" cy="699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dirty="0"/>
              <a:t>原始資料集屬高維度資料，透過 </a:t>
            </a:r>
            <a:r>
              <a:rPr kumimoji="1" lang="en-US" altLang="zh-TW" dirty="0"/>
              <a:t>t-SNE </a:t>
            </a:r>
            <a:r>
              <a:rPr kumimoji="1" lang="zh-TW" altLang="en-US" dirty="0"/>
              <a:t>進行維度縮減</a:t>
            </a:r>
            <a:endParaRPr kumimoji="1" lang="en-US" altLang="zh-TW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dirty="0"/>
              <a:t>觀察降維後樣本在二維空間中的分佈，初步掌握資料結構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9D2B804-D6A7-803F-ED29-B06397F6EBBC}"/>
              </a:ext>
            </a:extLst>
          </p:cNvPr>
          <p:cNvSpPr txBox="1"/>
          <p:nvPr/>
        </p:nvSpPr>
        <p:spPr>
          <a:xfrm>
            <a:off x="720000" y="4250401"/>
            <a:ext cx="8516678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dirty="0"/>
              <a:t>左圖</a:t>
            </a:r>
            <a:r>
              <a:rPr kumimoji="1" lang="en-US" altLang="zh-TW" dirty="0"/>
              <a:t>(</a:t>
            </a:r>
            <a:r>
              <a:rPr kumimoji="1" lang="zh-TW" altLang="en-US" dirty="0"/>
              <a:t>糖尿病狀態</a:t>
            </a:r>
            <a:r>
              <a:rPr kumimoji="1" lang="en-US" altLang="zh-TW" dirty="0"/>
              <a:t>)</a:t>
            </a:r>
            <a:r>
              <a:rPr kumimoji="1" lang="zh-TW" altLang="en-US" dirty="0"/>
              <a:t>：糖尿病患者的特徵</a:t>
            </a:r>
            <a:r>
              <a:rPr kumimoji="1" lang="zh-TW" altLang="en-US" b="1" dirty="0">
                <a:solidFill>
                  <a:schemeClr val="bg1">
                    <a:lumMod val="10000"/>
                  </a:schemeClr>
                </a:solidFill>
              </a:rPr>
              <a:t>有較強的相似性</a:t>
            </a:r>
            <a:r>
              <a:rPr kumimoji="1" lang="zh-TW" altLang="en-US" dirty="0"/>
              <a:t>，非糖尿病患者則有更多樣化的特徵模式</a:t>
            </a:r>
            <a:endParaRPr kumimoji="1" lang="en-US" altLang="zh-TW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dirty="0"/>
              <a:t>右圖</a:t>
            </a:r>
            <a:r>
              <a:rPr kumimoji="1" lang="en-US" altLang="zh-TW" dirty="0"/>
              <a:t>(</a:t>
            </a:r>
            <a:r>
              <a:rPr kumimoji="1" lang="zh-TW" altLang="en-US" dirty="0"/>
              <a:t>骨質狀態</a:t>
            </a:r>
            <a:r>
              <a:rPr kumimoji="1" lang="en-US" altLang="zh-TW" dirty="0"/>
              <a:t>)</a:t>
            </a:r>
            <a:r>
              <a:rPr kumimoji="1" lang="zh-TW" altLang="en-US" dirty="0"/>
              <a:t>：骨質疏鬆症患者形成獨立簇，推論骨質狀態可能與特定的生理特徵高度相關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zh-TW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BDED622-3E1C-1201-8078-489EC6CCCE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77"/>
          <a:stretch/>
        </p:blipFill>
        <p:spPr bwMode="auto">
          <a:xfrm>
            <a:off x="5027232" y="1620352"/>
            <a:ext cx="3309030" cy="257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187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3FF8E-C688-5604-8B10-D7121750B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9F8C9217-67F3-69BC-293B-D379F3985F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5122"/>
            <a:ext cx="9144000" cy="5138378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2" name="圓角矩形 41">
            <a:extLst>
              <a:ext uri="{FF2B5EF4-FFF2-40B4-BE49-F238E27FC236}">
                <a16:creationId xmlns:a16="http://schemas.microsoft.com/office/drawing/2014/main" id="{5D30274C-55E6-79D1-DBBD-A9A41C6477B4}"/>
              </a:ext>
            </a:extLst>
          </p:cNvPr>
          <p:cNvSpPr/>
          <p:nvPr/>
        </p:nvSpPr>
        <p:spPr>
          <a:xfrm>
            <a:off x="3326130" y="2571749"/>
            <a:ext cx="2491740" cy="1289207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1" name="圓角矩形 40">
            <a:extLst>
              <a:ext uri="{FF2B5EF4-FFF2-40B4-BE49-F238E27FC236}">
                <a16:creationId xmlns:a16="http://schemas.microsoft.com/office/drawing/2014/main" id="{EBAB4EB2-A488-9BE1-6F15-227CECBD09F3}"/>
              </a:ext>
            </a:extLst>
          </p:cNvPr>
          <p:cNvSpPr/>
          <p:nvPr/>
        </p:nvSpPr>
        <p:spPr>
          <a:xfrm>
            <a:off x="720000" y="2571750"/>
            <a:ext cx="2491740" cy="1289207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E588C43-8FEF-4182-C33C-0D4EFE79B2F8}"/>
              </a:ext>
            </a:extLst>
          </p:cNvPr>
          <p:cNvSpPr txBox="1">
            <a:spLocks/>
          </p:cNvSpPr>
          <p:nvPr/>
        </p:nvSpPr>
        <p:spPr>
          <a:xfrm>
            <a:off x="720000" y="223722"/>
            <a:ext cx="77040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1" lang="en-US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K-means </a:t>
            </a:r>
            <a:r>
              <a:rPr kumimoji="1" lang="zh-TW" altLang="en-US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集群分析</a:t>
            </a:r>
            <a:endParaRPr kumimoji="1" lang="en-US" altLang="zh-TW" sz="1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3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數據差異結構與群集特徵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7FBE3E6-5736-0643-D983-B6BD6EA09806}"/>
              </a:ext>
            </a:extLst>
          </p:cNvPr>
          <p:cNvSpPr/>
          <p:nvPr/>
        </p:nvSpPr>
        <p:spPr>
          <a:xfrm>
            <a:off x="0" y="0"/>
            <a:ext cx="697230" cy="697230"/>
          </a:xfrm>
          <a:prstGeom prst="rect">
            <a:avLst/>
          </a:prstGeom>
          <a:solidFill>
            <a:srgbClr val="082E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50D9D79C-707E-01B7-8947-5EDE07152448}"/>
              </a:ext>
            </a:extLst>
          </p:cNvPr>
          <p:cNvSpPr/>
          <p:nvPr/>
        </p:nvSpPr>
        <p:spPr>
          <a:xfrm>
            <a:off x="720000" y="1177290"/>
            <a:ext cx="2491740" cy="1289207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BED6675-901E-7B6B-44A7-78F0E8095261}"/>
              </a:ext>
            </a:extLst>
          </p:cNvPr>
          <p:cNvSpPr txBox="1"/>
          <p:nvPr/>
        </p:nvSpPr>
        <p:spPr>
          <a:xfrm>
            <a:off x="771390" y="1319835"/>
            <a:ext cx="2388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b="1" dirty="0"/>
              <a:t>骨質疏鬆症高風險女性族群</a:t>
            </a: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103FEDFB-EF36-4014-084F-061120A9E2D1}"/>
              </a:ext>
            </a:extLst>
          </p:cNvPr>
          <p:cNvSpPr/>
          <p:nvPr/>
        </p:nvSpPr>
        <p:spPr>
          <a:xfrm>
            <a:off x="3326130" y="1177290"/>
            <a:ext cx="2491740" cy="1289207"/>
          </a:xfrm>
          <a:prstGeom prst="roundRect">
            <a:avLst/>
          </a:prstGeom>
          <a:solidFill>
            <a:srgbClr val="EDC5BB"/>
          </a:solidFill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圓角矩形 27">
            <a:extLst>
              <a:ext uri="{FF2B5EF4-FFF2-40B4-BE49-F238E27FC236}">
                <a16:creationId xmlns:a16="http://schemas.microsoft.com/office/drawing/2014/main" id="{C778489B-6183-73C7-AFA6-BD69AFCF3F37}"/>
              </a:ext>
            </a:extLst>
          </p:cNvPr>
          <p:cNvSpPr/>
          <p:nvPr/>
        </p:nvSpPr>
        <p:spPr>
          <a:xfrm>
            <a:off x="5932260" y="1177290"/>
            <a:ext cx="2491740" cy="1289207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495B3D31-A1A9-FE2D-DFBB-7D1B51E545FA}"/>
              </a:ext>
            </a:extLst>
          </p:cNvPr>
          <p:cNvSpPr txBox="1"/>
          <p:nvPr/>
        </p:nvSpPr>
        <p:spPr>
          <a:xfrm>
            <a:off x="3377520" y="1317423"/>
            <a:ext cx="2388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b="1" dirty="0"/>
              <a:t>糖尿病患者族群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9432EB4-702F-99EF-AE9A-C924E216145E}"/>
              </a:ext>
            </a:extLst>
          </p:cNvPr>
          <p:cNvSpPr txBox="1"/>
          <p:nvPr/>
        </p:nvSpPr>
        <p:spPr>
          <a:xfrm>
            <a:off x="5983650" y="1317422"/>
            <a:ext cx="2388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b="1" dirty="0"/>
              <a:t>正常骨密度之男性群體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DF38E813-21E8-F414-E7BB-A755EDE4BECF}"/>
              </a:ext>
            </a:extLst>
          </p:cNvPr>
          <p:cNvSpPr txBox="1"/>
          <p:nvPr/>
        </p:nvSpPr>
        <p:spPr>
          <a:xfrm>
            <a:off x="771390" y="2708557"/>
            <a:ext cx="2388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b="1" dirty="0"/>
              <a:t>正常骨密度之女性群體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03CB2A82-257E-056C-70F3-3DE3A2834E6D}"/>
              </a:ext>
            </a:extLst>
          </p:cNvPr>
          <p:cNvSpPr txBox="1"/>
          <p:nvPr/>
        </p:nvSpPr>
        <p:spPr>
          <a:xfrm>
            <a:off x="3377520" y="2708557"/>
            <a:ext cx="2388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b="1" dirty="0"/>
              <a:t>異常骨密度之男性群體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593EA16A-B171-7DDC-E119-D2751E98341C}"/>
              </a:ext>
            </a:extLst>
          </p:cNvPr>
          <p:cNvSpPr txBox="1"/>
          <p:nvPr/>
        </p:nvSpPr>
        <p:spPr>
          <a:xfrm>
            <a:off x="848610" y="1634727"/>
            <a:ext cx="22345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低 </a:t>
            </a:r>
            <a:r>
              <a:rPr kumimoji="1" lang="en-US" altLang="zh-TW" dirty="0"/>
              <a:t>BMI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體脂率略高</a:t>
            </a:r>
            <a:endParaRPr kumimoji="1"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超音波指標顯著偏低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FD4C396-8D02-F857-A1C7-9F403263B78A}"/>
              </a:ext>
            </a:extLst>
          </p:cNvPr>
          <p:cNvSpPr txBox="1"/>
          <p:nvPr/>
        </p:nvSpPr>
        <p:spPr>
          <a:xfrm>
            <a:off x="3454740" y="1634727"/>
            <a:ext cx="22345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糖化血紅素顯著更高</a:t>
            </a:r>
            <a:endParaRPr kumimoji="1"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空腹血糖顯著更高</a:t>
            </a:r>
            <a:endParaRPr kumimoji="1"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腰臀比最高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64F7840-818A-50D6-BE74-00C7FBD83E3C}"/>
              </a:ext>
            </a:extLst>
          </p:cNvPr>
          <p:cNvSpPr txBox="1"/>
          <p:nvPr/>
        </p:nvSpPr>
        <p:spPr>
          <a:xfrm>
            <a:off x="6060870" y="1625199"/>
            <a:ext cx="22345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高 </a:t>
            </a:r>
            <a:r>
              <a:rPr kumimoji="1" lang="en-US" altLang="zh-TW" dirty="0"/>
              <a:t>BMI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高腰臀比</a:t>
            </a:r>
            <a:endParaRPr kumimoji="1"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體脂率低</a:t>
            </a:r>
          </a:p>
        </p:txBody>
      </p:sp>
      <p:sp>
        <p:nvSpPr>
          <p:cNvPr id="44" name="圓角矩形 43">
            <a:extLst>
              <a:ext uri="{FF2B5EF4-FFF2-40B4-BE49-F238E27FC236}">
                <a16:creationId xmlns:a16="http://schemas.microsoft.com/office/drawing/2014/main" id="{391A345F-F096-E4DD-D9D5-F56B700B269E}"/>
              </a:ext>
            </a:extLst>
          </p:cNvPr>
          <p:cNvSpPr/>
          <p:nvPr/>
        </p:nvSpPr>
        <p:spPr>
          <a:xfrm>
            <a:off x="5932260" y="2571749"/>
            <a:ext cx="2491740" cy="1289207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9283D4A7-54BF-1D16-CFAC-6AE1ADB00012}"/>
              </a:ext>
            </a:extLst>
          </p:cNvPr>
          <p:cNvSpPr txBox="1"/>
          <p:nvPr/>
        </p:nvSpPr>
        <p:spPr>
          <a:xfrm>
            <a:off x="5983650" y="2711881"/>
            <a:ext cx="2388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b="1" dirty="0"/>
              <a:t>異常骨密度之女性群體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F6EE1204-DE00-6FE2-D76A-1D494860731B}"/>
              </a:ext>
            </a:extLst>
          </p:cNvPr>
          <p:cNvSpPr txBox="1"/>
          <p:nvPr/>
        </p:nvSpPr>
        <p:spPr>
          <a:xfrm>
            <a:off x="6060870" y="3019658"/>
            <a:ext cx="22345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低 </a:t>
            </a:r>
            <a:r>
              <a:rPr kumimoji="1" lang="en-US" altLang="zh-TW" dirty="0"/>
              <a:t>BMI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低腰臀比</a:t>
            </a:r>
            <a:endParaRPr kumimoji="1"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體脂率高</a:t>
            </a: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FA4B2B4E-AD4A-E585-54A2-6CEBB4EC93FB}"/>
              </a:ext>
            </a:extLst>
          </p:cNvPr>
          <p:cNvSpPr txBox="1"/>
          <p:nvPr/>
        </p:nvSpPr>
        <p:spPr>
          <a:xfrm>
            <a:off x="3454740" y="3016334"/>
            <a:ext cx="22345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正常 </a:t>
            </a:r>
            <a:r>
              <a:rPr kumimoji="1" lang="en-US" altLang="zh-TW" dirty="0"/>
              <a:t>BMI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腰臀比偏高</a:t>
            </a:r>
            <a:endParaRPr kumimoji="1"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體脂率低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9C6F7D4C-7CBB-6E7A-9C26-353E9344DC89}"/>
              </a:ext>
            </a:extLst>
          </p:cNvPr>
          <p:cNvSpPr txBox="1"/>
          <p:nvPr/>
        </p:nvSpPr>
        <p:spPr>
          <a:xfrm>
            <a:off x="848610" y="3021209"/>
            <a:ext cx="22345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正常</a:t>
            </a:r>
            <a:r>
              <a:rPr kumimoji="1" lang="en-US" altLang="zh-TW" dirty="0"/>
              <a:t> BMI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腰臀比低</a:t>
            </a:r>
            <a:endParaRPr kumimoji="1"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體脂率高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AD407A9E-B07F-2C07-D3D8-9208902BFFE1}"/>
              </a:ext>
            </a:extLst>
          </p:cNvPr>
          <p:cNvSpPr txBox="1"/>
          <p:nvPr/>
        </p:nvSpPr>
        <p:spPr>
          <a:xfrm>
            <a:off x="1108710" y="3997763"/>
            <a:ext cx="69265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糖尿病患族群在</a:t>
            </a:r>
            <a:r>
              <a:rPr kumimoji="1" lang="zh-TW" altLang="en-US" b="1" dirty="0">
                <a:solidFill>
                  <a:srgbClr val="FF0000"/>
                </a:solidFill>
              </a:rPr>
              <a:t>糖化血紅素</a:t>
            </a:r>
            <a:r>
              <a:rPr kumimoji="1" lang="zh-TW" altLang="en-US" dirty="0"/>
              <a:t>、</a:t>
            </a:r>
            <a:r>
              <a:rPr kumimoji="1" lang="zh-TW" altLang="en-US" b="1" dirty="0">
                <a:solidFill>
                  <a:srgbClr val="FF0000"/>
                </a:solidFill>
              </a:rPr>
              <a:t>空腹血糖</a:t>
            </a:r>
            <a:r>
              <a:rPr kumimoji="1" lang="zh-TW" altLang="en-US" dirty="0"/>
              <a:t>與</a:t>
            </a:r>
            <a:r>
              <a:rPr kumimoji="1" lang="zh-TW" altLang="en-US" b="1" dirty="0">
                <a:solidFill>
                  <a:srgbClr val="FF0000"/>
                </a:solidFill>
              </a:rPr>
              <a:t>腰臀比</a:t>
            </a:r>
            <a:r>
              <a:rPr kumimoji="1" lang="zh-TW" altLang="en-US" dirty="0"/>
              <a:t>的數值顯著高於其他群體，且</a:t>
            </a:r>
            <a:r>
              <a:rPr kumimoji="1" lang="zh-TW" altLang="en-US" b="1" dirty="0"/>
              <a:t>骨密度測量呈現相對正常</a:t>
            </a:r>
            <a:r>
              <a:rPr kumimoji="1" lang="zh-TW" altLang="en-US" dirty="0"/>
              <a:t>之特殊現象</a:t>
            </a:r>
            <a:endParaRPr kumimoji="1"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年齡與骨密度異常呈現一致性正相關</a:t>
            </a:r>
            <a:endParaRPr kumimoji="1"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肌肉與脂肪的比例及分布模式較單純 </a:t>
            </a:r>
            <a:r>
              <a:rPr kumimoji="1" lang="en-US" altLang="zh-TW" dirty="0"/>
              <a:t>BMI</a:t>
            </a:r>
            <a:r>
              <a:rPr kumimoji="1" lang="zh-TW" altLang="en-US" dirty="0"/>
              <a:t> 數值具有更佳區別能力</a:t>
            </a:r>
          </a:p>
        </p:txBody>
      </p:sp>
    </p:spTree>
    <p:extLst>
      <p:ext uri="{BB962C8B-B14F-4D97-AF65-F5344CB8AC3E}">
        <p14:creationId xmlns:p14="http://schemas.microsoft.com/office/powerpoint/2010/main" val="2932080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>
          <a:extLst>
            <a:ext uri="{FF2B5EF4-FFF2-40B4-BE49-F238E27FC236}">
              <a16:creationId xmlns:a16="http://schemas.microsoft.com/office/drawing/2014/main" id="{FE01B972-6394-9B61-57AF-BD77DADE2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3">
            <a:extLst>
              <a:ext uri="{FF2B5EF4-FFF2-40B4-BE49-F238E27FC236}">
                <a16:creationId xmlns:a16="http://schemas.microsoft.com/office/drawing/2014/main" id="{3FFC0642-481F-978C-6333-CAD4A43C76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54780" y="2080950"/>
            <a:ext cx="4737010" cy="9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假設驗證分析結果</a:t>
            </a:r>
            <a:endParaRPr sz="4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73" name="Google Shape;373;p33">
            <a:extLst>
              <a:ext uri="{FF2B5EF4-FFF2-40B4-BE49-F238E27FC236}">
                <a16:creationId xmlns:a16="http://schemas.microsoft.com/office/drawing/2014/main" id="{92BEAC17-7FBA-31E1-AA58-5D148C54523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1117500" cy="94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dirty="0"/>
              <a:t>4</a:t>
            </a:r>
            <a:endParaRPr dirty="0"/>
          </a:p>
        </p:txBody>
      </p:sp>
      <p:cxnSp>
        <p:nvCxnSpPr>
          <p:cNvPr id="374" name="Google Shape;374;p33">
            <a:extLst>
              <a:ext uri="{FF2B5EF4-FFF2-40B4-BE49-F238E27FC236}">
                <a16:creationId xmlns:a16="http://schemas.microsoft.com/office/drawing/2014/main" id="{D1F2E75F-75C7-EF84-1D8D-D420E1D5B4CE}"/>
              </a:ext>
            </a:extLst>
          </p:cNvPr>
          <p:cNvCxnSpPr/>
          <p:nvPr/>
        </p:nvCxnSpPr>
        <p:spPr>
          <a:xfrm>
            <a:off x="-286075" y="3152400"/>
            <a:ext cx="9896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70697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>
          <a:extLst>
            <a:ext uri="{FF2B5EF4-FFF2-40B4-BE49-F238E27FC236}">
              <a16:creationId xmlns:a16="http://schemas.microsoft.com/office/drawing/2014/main" id="{58C31A8C-EAC3-AA06-E41E-D96EDC5CF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81D82EC1-AFDE-79F1-3D66-EF11C94D66F1}"/>
              </a:ext>
            </a:extLst>
          </p:cNvPr>
          <p:cNvSpPr/>
          <p:nvPr/>
        </p:nvSpPr>
        <p:spPr>
          <a:xfrm>
            <a:off x="0" y="528320"/>
            <a:ext cx="9144000" cy="461518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5" name="Google Shape;395;p36">
            <a:extLst>
              <a:ext uri="{FF2B5EF4-FFF2-40B4-BE49-F238E27FC236}">
                <a16:creationId xmlns:a16="http://schemas.microsoft.com/office/drawing/2014/main" id="{C9563183-C3FE-5593-9830-6DEF8517CF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2400" y="669300"/>
            <a:ext cx="811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假設驗證分析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DF52E01B-5D7A-1CDE-049C-A22AD3BED787}"/>
              </a:ext>
            </a:extLst>
          </p:cNvPr>
          <p:cNvGrpSpPr/>
          <p:nvPr/>
        </p:nvGrpSpPr>
        <p:grpSpPr>
          <a:xfrm>
            <a:off x="1151211" y="1817895"/>
            <a:ext cx="6841577" cy="1507710"/>
            <a:chOff x="779780" y="1728131"/>
            <a:chExt cx="6841577" cy="1507710"/>
          </a:xfrm>
        </p:grpSpPr>
        <p:sp>
          <p:nvSpPr>
            <p:cNvPr id="10" name="圓角矩形 9">
              <a:extLst>
                <a:ext uri="{FF2B5EF4-FFF2-40B4-BE49-F238E27FC236}">
                  <a16:creationId xmlns:a16="http://schemas.microsoft.com/office/drawing/2014/main" id="{599E55F6-DCE6-8E9E-9210-10CD88470805}"/>
                </a:ext>
              </a:extLst>
            </p:cNvPr>
            <p:cNvSpPr/>
            <p:nvPr/>
          </p:nvSpPr>
          <p:spPr>
            <a:xfrm>
              <a:off x="779780" y="1728131"/>
              <a:ext cx="6841577" cy="1507710"/>
            </a:xfrm>
            <a:prstGeom prst="roundRect">
              <a:avLst/>
            </a:prstGeom>
            <a:solidFill>
              <a:schemeClr val="tx1">
                <a:lumMod val="10000"/>
                <a:lumOff val="90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0B998B0B-8096-79A0-327C-55A528135A2B}"/>
                </a:ext>
              </a:extLst>
            </p:cNvPr>
            <p:cNvGrpSpPr/>
            <p:nvPr/>
          </p:nvGrpSpPr>
          <p:grpSpPr>
            <a:xfrm>
              <a:off x="1080195" y="1846027"/>
              <a:ext cx="6152515" cy="1312499"/>
              <a:chOff x="920175" y="1883030"/>
              <a:chExt cx="6152515" cy="1312499"/>
            </a:xfrm>
          </p:grpSpPr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8D5FEDF1-1AF8-05D7-C7FF-F7E1BF51833A}"/>
                  </a:ext>
                </a:extLst>
              </p:cNvPr>
              <p:cNvSpPr txBox="1"/>
              <p:nvPr/>
            </p:nvSpPr>
            <p:spPr>
              <a:xfrm>
                <a:off x="1509454" y="2011158"/>
                <a:ext cx="55632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糖尿病患的骨密度數值相較非病患</a:t>
                </a:r>
                <a:r>
                  <a:rPr kumimoji="1" lang="zh-TW" altLang="en-US" sz="1600" b="1" u="sng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存在整體差異趨勢</a:t>
                </a:r>
              </a:p>
            </p:txBody>
          </p:sp>
          <p:pic>
            <p:nvPicPr>
              <p:cNvPr id="4" name="圖片 3" descr="一張含有 符號, 圖形, 圓形, 螢幕擷取畫面 的圖片&#10;&#10;AI 產生的內容可能不正確。">
                <a:extLst>
                  <a:ext uri="{FF2B5EF4-FFF2-40B4-BE49-F238E27FC236}">
                    <a16:creationId xmlns:a16="http://schemas.microsoft.com/office/drawing/2014/main" id="{297C280D-358A-8213-15B0-204756AF7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0175" y="1883030"/>
                <a:ext cx="589279" cy="589279"/>
              </a:xfrm>
              <a:prstGeom prst="rect">
                <a:avLst/>
              </a:prstGeom>
            </p:spPr>
          </p:pic>
          <p:pic>
            <p:nvPicPr>
              <p:cNvPr id="5" name="圖片 4" descr="一張含有 圖形, 符號, 圓形, 字型 的圖片&#10;&#10;AI 產生的內容可能不正確。">
                <a:extLst>
                  <a:ext uri="{FF2B5EF4-FFF2-40B4-BE49-F238E27FC236}">
                    <a16:creationId xmlns:a16="http://schemas.microsoft.com/office/drawing/2014/main" id="{5BF32F5D-F1D0-F7FA-23A7-5E502265E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2654" y="2608729"/>
                <a:ext cx="586800" cy="586800"/>
              </a:xfrm>
              <a:prstGeom prst="rect">
                <a:avLst/>
              </a:prstGeom>
            </p:spPr>
          </p:pic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E374F4C-8284-E900-78D0-A6D4B7BF8859}"/>
                  </a:ext>
                </a:extLst>
              </p:cNvPr>
              <p:cNvSpPr txBox="1"/>
              <p:nvPr/>
            </p:nvSpPr>
            <p:spPr>
              <a:xfrm>
                <a:off x="1509454" y="2699646"/>
                <a:ext cx="55632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比較不同測量方法，確認差異是否</a:t>
                </a:r>
                <a:r>
                  <a:rPr kumimoji="1" lang="zh-TW" altLang="en-US" sz="1600" b="1" u="sng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只存在於</a:t>
                </a:r>
                <a:r>
                  <a:rPr kumimoji="1" lang="en-US" altLang="zh-TW" sz="1600" b="1" u="sng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DXA </a:t>
                </a:r>
                <a:r>
                  <a:rPr kumimoji="1" lang="zh-TW" altLang="en-US" sz="1600" b="1" u="sng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測量方法</a:t>
                </a:r>
              </a:p>
            </p:txBody>
          </p:sp>
        </p:grpSp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5AA33559-8CCA-083A-DC7A-174EAF369296}"/>
              </a:ext>
            </a:extLst>
          </p:cNvPr>
          <p:cNvSpPr txBox="1"/>
          <p:nvPr/>
        </p:nvSpPr>
        <p:spPr>
          <a:xfrm>
            <a:off x="512400" y="1382980"/>
            <a:ext cx="81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目的：驗證資料符合文獻指出存在於 </a:t>
            </a:r>
            <a:r>
              <a:rPr kumimoji="1" lang="en-US" altLang="zh-TW" dirty="0"/>
              <a:t>DXA </a:t>
            </a:r>
            <a:r>
              <a:rPr kumimoji="1" lang="zh-TW" altLang="en-US" dirty="0"/>
              <a:t>量測技術上的「糖尿病患骨質矛盾」現象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10B5D94-94E9-F5B4-235B-42778C6822EF}"/>
              </a:ext>
            </a:extLst>
          </p:cNvPr>
          <p:cNvSpPr txBox="1"/>
          <p:nvPr/>
        </p:nvSpPr>
        <p:spPr>
          <a:xfrm>
            <a:off x="512399" y="3475627"/>
            <a:ext cx="8119200" cy="134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方法：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itchFamily="2" charset="2"/>
              </a:rPr>
              <a:t>多元線性迴歸分析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itchFamily="2" charset="2"/>
              </a:rPr>
              <a:t>：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 </a:t>
            </a:r>
            <a:r>
              <a:rPr kumimoji="1"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DXA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與</a:t>
            </a:r>
            <a:r>
              <a:rPr kumimoji="1"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超音波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kumimoji="1" lang="zh-TW" altLang="en-US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骨密度測量數值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為應變數，分析糖尿病與健康族群整體差異趨勢是否顯著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itchFamily="2" charset="2"/>
              </a:rPr>
              <a:t>邏輯斯迴歸、分層分析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itchFamily="2" charset="2"/>
              </a:rPr>
              <a:t>：比較糖尿病相關因子在</a:t>
            </a:r>
            <a:r>
              <a:rPr kumimoji="1" lang="zh-TW" altLang="en-US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itchFamily="2" charset="2"/>
              </a:rPr>
              <a:t>不同骨質疏鬆診斷方法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itchFamily="2" charset="2"/>
              </a:rPr>
              <a:t>的差異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0415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0055A33B-FB76-FBB6-F4F1-6011385CC48F}"/>
              </a:ext>
            </a:extLst>
          </p:cNvPr>
          <p:cNvSpPr/>
          <p:nvPr/>
        </p:nvSpPr>
        <p:spPr>
          <a:xfrm>
            <a:off x="0" y="528320"/>
            <a:ext cx="9144000" cy="461518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5" name="Google Shape;395;p36"/>
          <p:cNvSpPr txBox="1">
            <a:spLocks noGrp="1"/>
          </p:cNvSpPr>
          <p:nvPr>
            <p:ph type="title"/>
          </p:nvPr>
        </p:nvSpPr>
        <p:spPr>
          <a:xfrm>
            <a:off x="512400" y="669300"/>
            <a:ext cx="811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DXA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量測顯示糖尿病患者骨密度 </a:t>
            </a:r>
            <a:r>
              <a:rPr 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值顯著較高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70620E-957D-CDE9-5B2F-94FA493AE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15" y="1728373"/>
            <a:ext cx="3472815" cy="2765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36DA838-ADD2-A84D-BDC3-7A96629C4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169" y="1728372"/>
            <a:ext cx="3472816" cy="276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C240D68E-1FE7-CA38-F999-79B994AC4A31}"/>
              </a:ext>
            </a:extLst>
          </p:cNvPr>
          <p:cNvSpPr txBox="1"/>
          <p:nvPr/>
        </p:nvSpPr>
        <p:spPr>
          <a:xfrm>
            <a:off x="526721" y="1331298"/>
            <a:ext cx="77822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zh-TW" altLang="en-US" sz="1400" b="0" i="0" u="none" strike="noStrik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多元線性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迴歸</a:t>
            </a:r>
            <a:r>
              <a:rPr lang="zh-TW" altLang="en-US" sz="1400" b="0" i="0" u="none" strike="noStrik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年齡、</a:t>
            </a:r>
            <a:r>
              <a:rPr lang="en-US" altLang="zh-TW" b="0" i="0" u="none" strike="noStrik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BMI 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和糖尿病狀態作為自變數，</a:t>
            </a:r>
            <a:r>
              <a:rPr lang="en-US" altLang="zh-TW" b="1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DXA</a:t>
            </a:r>
            <a:r>
              <a:rPr lang="zh-TW" altLang="en-US" b="1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測得脊椎 </a:t>
            </a:r>
            <a:r>
              <a:rPr lang="en-US" altLang="zh-TW" b="1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分數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作為應變數</a:t>
            </a: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F1624AB-3CBC-820D-3309-00F5C0FCFE77}"/>
              </a:ext>
            </a:extLst>
          </p:cNvPr>
          <p:cNvSpPr txBox="1"/>
          <p:nvPr/>
        </p:nvSpPr>
        <p:spPr>
          <a:xfrm>
            <a:off x="512400" y="4665027"/>
            <a:ext cx="75622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Aft>
                <a:spcPts val="800"/>
              </a:spcAft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itchFamily="2" charset="2"/>
              </a:rPr>
              <a:t>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分析結果顯示</a:t>
            </a:r>
            <a:r>
              <a:rPr lang="zh-TW" altLang="en-US" b="1" u="sng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不論男女性，糖尿病患者的 </a:t>
            </a:r>
            <a:r>
              <a:rPr lang="en-US" altLang="zh-TW" b="1" u="sng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DXA</a:t>
            </a:r>
            <a:r>
              <a:rPr lang="zh-TW" altLang="en-US" b="1" u="sng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量測骨密度均顯著較高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>
          <a:extLst>
            <a:ext uri="{FF2B5EF4-FFF2-40B4-BE49-F238E27FC236}">
              <a16:creationId xmlns:a16="http://schemas.microsoft.com/office/drawing/2014/main" id="{225165D7-B49F-3C64-B379-C51DD7DA7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63F1EF88-0ABC-5FDA-0799-18282ECD790C}"/>
              </a:ext>
            </a:extLst>
          </p:cNvPr>
          <p:cNvSpPr/>
          <p:nvPr/>
        </p:nvSpPr>
        <p:spPr>
          <a:xfrm>
            <a:off x="0" y="528320"/>
            <a:ext cx="9144000" cy="461518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5" name="Google Shape;395;p36">
            <a:extLst>
              <a:ext uri="{FF2B5EF4-FFF2-40B4-BE49-F238E27FC236}">
                <a16:creationId xmlns:a16="http://schemas.microsoft.com/office/drawing/2014/main" id="{F4EB6CA2-BA2D-7802-926F-47EB8240BC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2400" y="669300"/>
            <a:ext cx="811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超音波量測差異趨勢相對不明顯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239EC6E-0B17-6209-553A-5DB923AAE478}"/>
              </a:ext>
            </a:extLst>
          </p:cNvPr>
          <p:cNvSpPr txBox="1"/>
          <p:nvPr/>
        </p:nvSpPr>
        <p:spPr>
          <a:xfrm>
            <a:off x="526721" y="1331298"/>
            <a:ext cx="79543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zh-TW" altLang="en-US" sz="1400" b="0" i="0" u="none" strike="noStrik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多元線性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迴歸</a:t>
            </a:r>
            <a:r>
              <a:rPr lang="zh-TW" altLang="en-US" sz="1400" b="0" i="0" u="none" strike="noStrik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年齡、</a:t>
            </a:r>
            <a:r>
              <a:rPr lang="en-US" altLang="zh-TW" b="0" i="0" u="none" strike="noStrik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BMI 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和糖尿病狀態作為自變數，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超音波</a:t>
            </a:r>
            <a:r>
              <a:rPr lang="zh-TW" altLang="en-US" b="1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測得脊椎 </a:t>
            </a:r>
            <a:r>
              <a:rPr lang="en-US" altLang="zh-TW" b="1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分數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作為應變數</a:t>
            </a: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3ADF07D-7387-0EA4-8919-98E558A35723}"/>
              </a:ext>
            </a:extLst>
          </p:cNvPr>
          <p:cNvSpPr txBox="1"/>
          <p:nvPr/>
        </p:nvSpPr>
        <p:spPr>
          <a:xfrm>
            <a:off x="722779" y="4615180"/>
            <a:ext cx="75622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Aft>
                <a:spcPts val="800"/>
              </a:spcAft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itchFamily="2" charset="2"/>
              </a:rPr>
              <a:t>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男性糖尿病患者之</a:t>
            </a:r>
            <a:r>
              <a:rPr lang="zh-TW" altLang="en-US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超音波骨密平均高於非糖尿病患者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，女性則無顯著不同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BE639BBE-8B1D-F78E-99E3-E4D8645A8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15" y="1728372"/>
            <a:ext cx="3487372" cy="274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44A15EE5-A06E-5EC5-686B-937AA529E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615" y="1728372"/>
            <a:ext cx="3546695" cy="274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64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3F4DA08D-F333-80F1-CE89-95155259D53E}"/>
              </a:ext>
            </a:extLst>
          </p:cNvPr>
          <p:cNvSpPr/>
          <p:nvPr/>
        </p:nvSpPr>
        <p:spPr>
          <a:xfrm>
            <a:off x="0" y="528320"/>
            <a:ext cx="9144000" cy="461518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FBFD5C5-12A2-BA36-83D1-CD109EBE4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69" y="589437"/>
            <a:ext cx="8280776" cy="572700"/>
          </a:xfrm>
        </p:spPr>
        <p:txBody>
          <a:bodyPr/>
          <a:lstStyle/>
          <a:p>
            <a:pPr algn="ctr"/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糖尿病在</a:t>
            </a:r>
            <a:r>
              <a:rPr kumimoji="1" lang="zh-TW" altLang="en-US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不同骨質疏鬆診斷指標</a:t>
            </a:r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下的表現差異</a:t>
            </a:r>
            <a:b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endParaRPr kumimoji="1" lang="zh-TW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27F73302-CE3F-F654-C072-74CA4DD6E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75" y="2380734"/>
            <a:ext cx="828077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39D81BB-E1D6-4114-BD3D-88E3B6CCBE1C}"/>
              </a:ext>
            </a:extLst>
          </p:cNvPr>
          <p:cNvSpPr txBox="1"/>
          <p:nvPr/>
        </p:nvSpPr>
        <p:spPr>
          <a:xfrm>
            <a:off x="714375" y="1213841"/>
            <a:ext cx="7594917" cy="375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卡方單尾檢定結果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18F68F8-17DC-CEE3-7983-D32B598CA977}"/>
              </a:ext>
            </a:extLst>
          </p:cNvPr>
          <p:cNvSpPr txBox="1"/>
          <p:nvPr/>
        </p:nvSpPr>
        <p:spPr>
          <a:xfrm>
            <a:off x="714375" y="2843662"/>
            <a:ext cx="7771306" cy="1022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邏輯斯迴歸</a:t>
            </a:r>
            <a:endParaRPr kumimoji="1" lang="en-US" altLang="zh-TW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納入變數：年齡、性別、身高、體重、糖尿病相關變數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變數篩選：檢測多重共線性後剔除變數，並考量交互作用效應</a:t>
            </a: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AC655BA4-24B8-F74B-D83E-4AFFC8EE9C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228892"/>
              </p:ext>
            </p:extLst>
          </p:nvPr>
        </p:nvGraphicFramePr>
        <p:xfrm>
          <a:off x="714375" y="1695966"/>
          <a:ext cx="5711745" cy="1112520"/>
        </p:xfrm>
        <a:graphic>
          <a:graphicData uri="http://schemas.openxmlformats.org/drawingml/2006/table">
            <a:tbl>
              <a:tblPr firstRow="1" bandRow="1">
                <a:tableStyleId>{F7176049-0298-4095-84DE-619C2C5E4C1B}</a:tableStyleId>
              </a:tblPr>
              <a:tblGrid>
                <a:gridCol w="1448355">
                  <a:extLst>
                    <a:ext uri="{9D8B030D-6E8A-4147-A177-3AD203B41FA5}">
                      <a16:colId xmlns:a16="http://schemas.microsoft.com/office/drawing/2014/main" val="1238631012"/>
                    </a:ext>
                  </a:extLst>
                </a:gridCol>
                <a:gridCol w="4263390">
                  <a:extLst>
                    <a:ext uri="{9D8B030D-6E8A-4147-A177-3AD203B41FA5}">
                      <a16:colId xmlns:a16="http://schemas.microsoft.com/office/drawing/2014/main" val="41664738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自述骨質疏鬆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糖尿病</a:t>
                      </a:r>
                      <a:r>
                        <a:rPr lang="zh-TW" altLang="en-US" b="0" dirty="0"/>
                        <a:t>患者</a:t>
                      </a:r>
                      <a:r>
                        <a:rPr lang="zh-TW" altLang="en-US" dirty="0"/>
                        <a:t>骨質疏鬆人數</a:t>
                      </a:r>
                      <a:r>
                        <a:rPr lang="zh-TW" altLang="en-US" b="1" dirty="0"/>
                        <a:t>顯著增加</a:t>
                      </a:r>
                      <a:r>
                        <a:rPr lang="en-US" altLang="zh-TW" b="1" dirty="0"/>
                        <a:t> </a:t>
                      </a:r>
                      <a:r>
                        <a:rPr lang="en-US" altLang="zh-TW" dirty="0"/>
                        <a:t>(p-value &lt; 0.001)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6747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DXA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dirty="0"/>
                        <a:t>糖尿病</a:t>
                      </a:r>
                      <a:r>
                        <a:rPr lang="zh-TW" altLang="en-US" b="0" dirty="0"/>
                        <a:t>患者</a:t>
                      </a:r>
                      <a:r>
                        <a:rPr lang="zh-TW" altLang="en-US" dirty="0"/>
                        <a:t>骨質疏鬆人數</a:t>
                      </a:r>
                      <a:r>
                        <a:rPr lang="zh-TW" altLang="en-US" b="1" dirty="0">
                          <a:highlight>
                            <a:srgbClr val="FFFF00"/>
                          </a:highlight>
                        </a:rPr>
                        <a:t>顯著減少</a:t>
                      </a:r>
                      <a:r>
                        <a:rPr lang="zh-TW" altLang="en-US" b="1" dirty="0"/>
                        <a:t> </a:t>
                      </a:r>
                      <a:r>
                        <a:rPr lang="en-US" altLang="zh-TW" dirty="0"/>
                        <a:t>(p-value &lt; 0.001)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2204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超音波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dirty="0"/>
                        <a:t>糖尿病患者骨質疏鬆人數</a:t>
                      </a:r>
                      <a:r>
                        <a:rPr lang="zh-TW" altLang="en-US" b="1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顯著增加</a:t>
                      </a:r>
                      <a:r>
                        <a:rPr lang="en-US" altLang="zh-TW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en-US" altLang="zh-TW" dirty="0"/>
                        <a:t>(p-value &lt; 0.001)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2629"/>
                  </a:ext>
                </a:extLst>
              </a:tr>
            </a:tbl>
          </a:graphicData>
        </a:graphic>
      </p:graphicFrame>
      <p:sp>
        <p:nvSpPr>
          <p:cNvPr id="18" name="文字方塊 17">
            <a:extLst>
              <a:ext uri="{FF2B5EF4-FFF2-40B4-BE49-F238E27FC236}">
                <a16:creationId xmlns:a16="http://schemas.microsoft.com/office/drawing/2014/main" id="{18F405B7-D50C-198C-660F-DE213C97A384}"/>
              </a:ext>
            </a:extLst>
          </p:cNvPr>
          <p:cNvSpPr txBox="1"/>
          <p:nvPr/>
        </p:nvSpPr>
        <p:spPr>
          <a:xfrm>
            <a:off x="6691418" y="2926866"/>
            <a:ext cx="2537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>
                <a:solidFill>
                  <a:srgbClr val="FF0000"/>
                </a:solidFill>
              </a:rPr>
              <a:t>DXA </a:t>
            </a:r>
            <a:r>
              <a:rPr kumimoji="1" lang="zh-TW" altLang="en-US" b="1" dirty="0">
                <a:solidFill>
                  <a:srgbClr val="FF0000"/>
                </a:solidFill>
              </a:rPr>
              <a:t>診斷結果不一致：糖尿病與骨質疏鬆呈現負向關係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9E53521F-099C-32B8-838E-1F527A5EB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817865"/>
              </p:ext>
            </p:extLst>
          </p:nvPr>
        </p:nvGraphicFramePr>
        <p:xfrm>
          <a:off x="686347" y="3924350"/>
          <a:ext cx="7771307" cy="1127760"/>
        </p:xfrm>
        <a:graphic>
          <a:graphicData uri="http://schemas.openxmlformats.org/drawingml/2006/table">
            <a:tbl>
              <a:tblPr firstRow="1" bandRow="1">
                <a:tableStyleId>{F7176049-0298-4095-84DE-619C2C5E4C1B}</a:tableStyleId>
              </a:tblPr>
              <a:tblGrid>
                <a:gridCol w="2582633">
                  <a:extLst>
                    <a:ext uri="{9D8B030D-6E8A-4147-A177-3AD203B41FA5}">
                      <a16:colId xmlns:a16="http://schemas.microsoft.com/office/drawing/2014/main" val="1488483940"/>
                    </a:ext>
                  </a:extLst>
                </a:gridCol>
                <a:gridCol w="1729558">
                  <a:extLst>
                    <a:ext uri="{9D8B030D-6E8A-4147-A177-3AD203B41FA5}">
                      <a16:colId xmlns:a16="http://schemas.microsoft.com/office/drawing/2014/main" val="1266658121"/>
                    </a:ext>
                  </a:extLst>
                </a:gridCol>
                <a:gridCol w="1729558">
                  <a:extLst>
                    <a:ext uri="{9D8B030D-6E8A-4147-A177-3AD203B41FA5}">
                      <a16:colId xmlns:a16="http://schemas.microsoft.com/office/drawing/2014/main" val="983058138"/>
                    </a:ext>
                  </a:extLst>
                </a:gridCol>
                <a:gridCol w="1729558">
                  <a:extLst>
                    <a:ext uri="{9D8B030D-6E8A-4147-A177-3AD203B41FA5}">
                      <a16:colId xmlns:a16="http://schemas.microsoft.com/office/drawing/2014/main" val="965412593"/>
                    </a:ext>
                  </a:extLst>
                </a:gridCol>
              </a:tblGrid>
              <a:tr h="29063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/>
                        <a:t>變數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/>
                        <a:t>自述骨質疏鬆症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DXA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/>
                        <a:t>超音波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0931640"/>
                  </a:ext>
                </a:extLst>
              </a:tr>
              <a:tr h="29063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/>
                        <a:t>年齡</a:t>
                      </a:r>
                      <a:r>
                        <a:rPr lang="en-US" altLang="zh-TW" sz="1400" dirty="0"/>
                        <a:t>+</a:t>
                      </a:r>
                      <a:r>
                        <a:rPr lang="zh-TW" altLang="en-US" sz="1400" dirty="0"/>
                        <a:t>性別</a:t>
                      </a:r>
                      <a:r>
                        <a:rPr lang="en-US" altLang="zh-TW" sz="1400" dirty="0"/>
                        <a:t>+BMI+</a:t>
                      </a:r>
                      <a:r>
                        <a:rPr lang="zh-TW" altLang="en-US" sz="1400" dirty="0"/>
                        <a:t>糖化血紅素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/>
                        <a:t>顯著增加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highlight>
                            <a:srgbClr val="FFFF00"/>
                          </a:highlight>
                        </a:rPr>
                        <a:t>顯著下降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0" dirty="0"/>
                        <a:t>無顯著影響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913905"/>
                  </a:ext>
                </a:extLst>
              </a:tr>
              <a:tr h="4060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(</a:t>
                      </a:r>
                      <a:r>
                        <a:rPr lang="zh-TW" altLang="en-US" sz="1400" dirty="0"/>
                        <a:t>年齡</a:t>
                      </a:r>
                      <a:r>
                        <a:rPr lang="en-US" altLang="zh-TW" sz="1400" dirty="0"/>
                        <a:t>+</a:t>
                      </a:r>
                      <a:r>
                        <a:rPr lang="zh-TW" altLang="en-US" sz="1400" dirty="0"/>
                        <a:t>性別</a:t>
                      </a:r>
                      <a:r>
                        <a:rPr lang="en-US" altLang="zh-TW" sz="1400" dirty="0"/>
                        <a:t>+BMI)*</a:t>
                      </a:r>
                      <a:r>
                        <a:rPr lang="zh-TW" altLang="en-US" sz="1400" dirty="0"/>
                        <a:t>糖化血紅素中顯著交互作用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/>
                        <a:t>顯著增加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highlight>
                            <a:srgbClr val="FFFF00"/>
                          </a:highlight>
                        </a:rPr>
                        <a:t>顯著下降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/>
                        <a:t>無顯著影響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5829369"/>
                  </a:ext>
                </a:extLst>
              </a:tr>
            </a:tbl>
          </a:graphicData>
        </a:graphic>
      </p:graphicFrame>
      <p:sp>
        <p:nvSpPr>
          <p:cNvPr id="4" name="右大括弧 3">
            <a:extLst>
              <a:ext uri="{FF2B5EF4-FFF2-40B4-BE49-F238E27FC236}">
                <a16:creationId xmlns:a16="http://schemas.microsoft.com/office/drawing/2014/main" id="{CA0089C7-3560-BBF6-5032-B04745231078}"/>
              </a:ext>
            </a:extLst>
          </p:cNvPr>
          <p:cNvSpPr/>
          <p:nvPr/>
        </p:nvSpPr>
        <p:spPr>
          <a:xfrm>
            <a:off x="6474419" y="2368934"/>
            <a:ext cx="302135" cy="1639084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534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56886-321C-308F-0D84-C7A43BF8A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07A184B-41AF-CABC-6369-580AA228E574}"/>
              </a:ext>
            </a:extLst>
          </p:cNvPr>
          <p:cNvSpPr/>
          <p:nvPr/>
        </p:nvSpPr>
        <p:spPr>
          <a:xfrm>
            <a:off x="0" y="528320"/>
            <a:ext cx="9144000" cy="461518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DA0A604-3767-818C-4873-41A97C6DB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612" y="666768"/>
            <a:ext cx="8280776" cy="572700"/>
          </a:xfrm>
        </p:spPr>
        <p:txBody>
          <a:bodyPr/>
          <a:lstStyle/>
          <a:p>
            <a:pPr algn="ctr"/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糖尿病只在</a:t>
            </a:r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DXA </a:t>
            </a:r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骨鬆判斷指標呈現</a:t>
            </a:r>
            <a:r>
              <a:rPr kumimoji="1" lang="zh-TW" altLang="en-US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負向趨勢</a:t>
            </a:r>
            <a:b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endParaRPr kumimoji="1" lang="zh-TW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744E582B-EFB7-4417-C4DC-0A6413C812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75" y="2380734"/>
            <a:ext cx="828077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3BE76DB-2AC6-6723-DEF8-DC2F81BE03EC}"/>
              </a:ext>
            </a:extLst>
          </p:cNvPr>
          <p:cNvSpPr txBox="1"/>
          <p:nvPr/>
        </p:nvSpPr>
        <p:spPr>
          <a:xfrm>
            <a:off x="719999" y="1272307"/>
            <a:ext cx="4985385" cy="375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b="1" u="sng" dirty="0">
                <a:solidFill>
                  <a:srgbClr val="FF0000"/>
                </a:solidFill>
              </a:rPr>
              <a:t>年齡</a:t>
            </a:r>
            <a:r>
              <a:rPr kumimoji="1" lang="zh-TW" altLang="en-US" dirty="0"/>
              <a:t>分層分析：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60690ED-10F5-7BFB-4B09-0109B3D53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750" y="1134016"/>
            <a:ext cx="24440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 </a:t>
            </a:r>
            <a:endParaRPr kumimoji="0" lang="zh-TW" altLang="zh-TW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93029FCF-BC4F-DA11-8E38-D75CDEDFA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750" y="1846637"/>
            <a:ext cx="24237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 </a:t>
            </a: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74B64AF-6DD2-8305-B1BF-9D5E877C546D}"/>
              </a:ext>
            </a:extLst>
          </p:cNvPr>
          <p:cNvSpPr txBox="1"/>
          <p:nvPr/>
        </p:nvSpPr>
        <p:spPr>
          <a:xfrm>
            <a:off x="719999" y="2856554"/>
            <a:ext cx="4985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b="1" u="sng" dirty="0">
                <a:solidFill>
                  <a:srgbClr val="FF0000"/>
                </a:solidFill>
              </a:rPr>
              <a:t>性別</a:t>
            </a:r>
            <a:r>
              <a:rPr kumimoji="1" lang="zh-TW" altLang="en-US" dirty="0"/>
              <a:t>分層分析：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D5BE18A-E680-1CD3-AC54-C266F00EE86B}"/>
              </a:ext>
            </a:extLst>
          </p:cNvPr>
          <p:cNvSpPr txBox="1"/>
          <p:nvPr/>
        </p:nvSpPr>
        <p:spPr>
          <a:xfrm>
            <a:off x="1036124" y="1648179"/>
            <a:ext cx="5647705" cy="1022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自述骨質疏鬆在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50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～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65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歲間骨質疏鬆人數顯著增加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DXA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在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65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歲以下骨質疏鬆人數</a:t>
            </a:r>
            <a:r>
              <a:rPr kumimoji="1"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顯著下降</a:t>
            </a:r>
            <a:endParaRPr kumimoji="1" lang="en-US" altLang="zh-TW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超音波在不同年齡段皆無顯著影響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9079549-9484-C740-DEAD-1E3B0484CAEF}"/>
              </a:ext>
            </a:extLst>
          </p:cNvPr>
          <p:cNvSpPr txBox="1"/>
          <p:nvPr/>
        </p:nvSpPr>
        <p:spPr>
          <a:xfrm>
            <a:off x="1036123" y="3172155"/>
            <a:ext cx="5647705" cy="699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dirty="0"/>
              <a:t>DXA</a:t>
            </a:r>
            <a:r>
              <a:rPr kumimoji="1" lang="zh-TW" altLang="en-US" dirty="0"/>
              <a:t> 在男女分層中骨質疏鬆人數</a:t>
            </a:r>
            <a:r>
              <a:rPr kumimoji="1" lang="zh-TW" altLang="en-US">
                <a:solidFill>
                  <a:schemeClr val="bg1">
                    <a:lumMod val="10000"/>
                  </a:schemeClr>
                </a:solidFill>
              </a:rPr>
              <a:t>皆</a:t>
            </a:r>
            <a:r>
              <a:rPr kumimoji="1" lang="zh-TW" alt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顯著下降</a:t>
            </a:r>
            <a:endParaRPr kumimoji="1" lang="en-US" altLang="zh-TW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dirty="0"/>
              <a:t>自述骨質疏鬆及超音波中皆無顯著影響</a:t>
            </a: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C868961C-244C-2C38-A8F9-C210F76F12BC}"/>
              </a:ext>
            </a:extLst>
          </p:cNvPr>
          <p:cNvSpPr/>
          <p:nvPr/>
        </p:nvSpPr>
        <p:spPr>
          <a:xfrm>
            <a:off x="1558891" y="3964404"/>
            <a:ext cx="6026218" cy="936800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5C295D9-3258-ACEF-448A-185AF7B1A04F}"/>
              </a:ext>
            </a:extLst>
          </p:cNvPr>
          <p:cNvSpPr txBox="1"/>
          <p:nvPr/>
        </p:nvSpPr>
        <p:spPr>
          <a:xfrm>
            <a:off x="1484925" y="4083285"/>
            <a:ext cx="6174150" cy="69903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綜合假設驗證分析結果，判斷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DXA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骨密度量測存在技術性偏誤 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itchFamily="2" charset="2"/>
              </a:rPr>
              <a:t>     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itchFamily="2" charset="2"/>
              </a:rPr>
              <a:t> </a:t>
            </a:r>
            <a:r>
              <a:rPr kumimoji="1" lang="zh-TW" altLang="en-US" b="1" u="sng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itchFamily="2" charset="2"/>
              </a:rPr>
              <a:t>後續以</a:t>
            </a:r>
            <a:r>
              <a:rPr kumimoji="1" lang="zh-TW" altLang="en-US" b="1" u="sng" dirty="0"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itchFamily="2" charset="2"/>
              </a:rPr>
              <a:t>建立校正模型</a:t>
            </a:r>
            <a:r>
              <a:rPr kumimoji="1" lang="zh-TW" altLang="en-US" b="1" u="sng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itchFamily="2" charset="2"/>
              </a:rPr>
              <a:t>為目標</a:t>
            </a:r>
            <a:endParaRPr kumimoji="1" lang="zh-TW" altLang="en-US" b="1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54690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>
          <a:extLst>
            <a:ext uri="{FF2B5EF4-FFF2-40B4-BE49-F238E27FC236}">
              <a16:creationId xmlns:a16="http://schemas.microsoft.com/office/drawing/2014/main" id="{C9E8DD10-0B72-78B8-9632-8C1828A95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3">
            <a:extLst>
              <a:ext uri="{FF2B5EF4-FFF2-40B4-BE49-F238E27FC236}">
                <a16:creationId xmlns:a16="http://schemas.microsoft.com/office/drawing/2014/main" id="{13B7DA52-DC8E-BA9F-3193-9753F19082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54780" y="2080950"/>
            <a:ext cx="4737010" cy="9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校正模型</a:t>
            </a:r>
            <a:endParaRPr sz="4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73" name="Google Shape;373;p33">
            <a:extLst>
              <a:ext uri="{FF2B5EF4-FFF2-40B4-BE49-F238E27FC236}">
                <a16:creationId xmlns:a16="http://schemas.microsoft.com/office/drawing/2014/main" id="{02398A6F-32C4-6C6F-87CE-25EA3DC60B4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1117500" cy="94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cxnSp>
        <p:nvCxnSpPr>
          <p:cNvPr id="374" name="Google Shape;374;p33">
            <a:extLst>
              <a:ext uri="{FF2B5EF4-FFF2-40B4-BE49-F238E27FC236}">
                <a16:creationId xmlns:a16="http://schemas.microsoft.com/office/drawing/2014/main" id="{1373F024-004F-0701-5BA4-AE69ECF9941D}"/>
              </a:ext>
            </a:extLst>
          </p:cNvPr>
          <p:cNvCxnSpPr/>
          <p:nvPr/>
        </p:nvCxnSpPr>
        <p:spPr>
          <a:xfrm>
            <a:off x="-286075" y="3152400"/>
            <a:ext cx="9896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70719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C1285E99-32B8-0E8F-B149-CF446830757A}"/>
              </a:ext>
            </a:extLst>
          </p:cNvPr>
          <p:cNvSpPr/>
          <p:nvPr/>
        </p:nvSpPr>
        <p:spPr>
          <a:xfrm>
            <a:off x="0" y="528320"/>
            <a:ext cx="9144000" cy="461518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EEFA22E-6781-F1E7-36EC-DE4D04053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39665"/>
            <a:ext cx="7704000" cy="572700"/>
          </a:xfrm>
        </p:spPr>
        <p:txBody>
          <a:bodyPr/>
          <a:lstStyle/>
          <a:p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方法一：線性迴歸校正模型</a:t>
            </a:r>
          </a:p>
        </p:txBody>
      </p:sp>
      <p:pic>
        <p:nvPicPr>
          <p:cNvPr id="6" name="圖片 5" descr="一張含有 符號, 圖形, 圓形, 螢幕擷取畫面 的圖片&#10;&#10;AI 產生的內容可能不正確。">
            <a:extLst>
              <a:ext uri="{FF2B5EF4-FFF2-40B4-BE49-F238E27FC236}">
                <a16:creationId xmlns:a16="http://schemas.microsoft.com/office/drawing/2014/main" id="{7986DFF1-E754-2394-C546-D673E0968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2033971"/>
            <a:ext cx="589279" cy="589279"/>
          </a:xfrm>
          <a:prstGeom prst="rect">
            <a:avLst/>
          </a:prstGeom>
        </p:spPr>
      </p:pic>
      <p:pic>
        <p:nvPicPr>
          <p:cNvPr id="9" name="圖片 8" descr="一張含有 圖形, 符號, 圓形, 字型 的圖片&#10;&#10;AI 產生的內容可能不正確。">
            <a:extLst>
              <a:ext uri="{FF2B5EF4-FFF2-40B4-BE49-F238E27FC236}">
                <a16:creationId xmlns:a16="http://schemas.microsoft.com/office/drawing/2014/main" id="{7BC6448C-B3F0-50C8-DCDD-95832DE57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2960260"/>
            <a:ext cx="589280" cy="589280"/>
          </a:xfrm>
          <a:prstGeom prst="rect">
            <a:avLst/>
          </a:prstGeom>
        </p:spPr>
      </p:pic>
      <p:pic>
        <p:nvPicPr>
          <p:cNvPr id="11" name="圖片 10" descr="一張含有 圖形, 圓形, 標誌, 符號 的圖片&#10;&#10;AI 產生的內容可能不正確。">
            <a:extLst>
              <a:ext uri="{FF2B5EF4-FFF2-40B4-BE49-F238E27FC236}">
                <a16:creationId xmlns:a16="http://schemas.microsoft.com/office/drawing/2014/main" id="{EC2C1A0C-F2CA-AA64-CFC2-AC56AE4D5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3886550"/>
            <a:ext cx="589280" cy="5892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209469E3-E17C-D5B1-F615-FF186B7AE9B6}"/>
              </a:ext>
            </a:extLst>
          </p:cNvPr>
          <p:cNvSpPr txBox="1"/>
          <p:nvPr/>
        </p:nvSpPr>
        <p:spPr>
          <a:xfrm>
            <a:off x="720000" y="1581961"/>
            <a:ext cx="6817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透過捕捉</a:t>
            </a:r>
            <a:r>
              <a:rPr kumimoji="1"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非糖尿病患者族群的資料形式</a:t>
            </a:r>
            <a:r>
              <a:rPr kumimoji="1" lang="zh-TW" altLang="en-US" dirty="0"/>
              <a:t>，對糖尿病族群的骨密度測量值進行校正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31AE622-6CCC-678E-7A8C-A1C5CDC20F99}"/>
              </a:ext>
            </a:extLst>
          </p:cNvPr>
          <p:cNvSpPr txBox="1"/>
          <p:nvPr/>
        </p:nvSpPr>
        <p:spPr>
          <a:xfrm>
            <a:off x="1446554" y="4011913"/>
            <a:ext cx="5364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方法優勢：迴歸模型結果有較高的可解釋性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537BAE0-83F3-2C8C-ED80-C20C96015E8E}"/>
              </a:ext>
            </a:extLst>
          </p:cNvPr>
          <p:cNvGrpSpPr/>
          <p:nvPr/>
        </p:nvGrpSpPr>
        <p:grpSpPr>
          <a:xfrm>
            <a:off x="1446554" y="2824013"/>
            <a:ext cx="7162800" cy="861774"/>
            <a:chOff x="1615440" y="2900526"/>
            <a:chExt cx="7162800" cy="861774"/>
          </a:xfrm>
        </p:grpSpPr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CC7664BD-8E69-7AD7-99E1-D66FD67F969A}"/>
                </a:ext>
              </a:extLst>
            </p:cNvPr>
            <p:cNvSpPr txBox="1"/>
            <p:nvPr/>
          </p:nvSpPr>
          <p:spPr>
            <a:xfrm>
              <a:off x="1615440" y="2900526"/>
              <a:ext cx="53644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16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應用傾向分數匹配</a:t>
              </a:r>
              <a:r>
                <a:rPr kumimoji="1" lang="en-US" altLang="zh-TW" sz="16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(Propensity Score Matching, PSM)</a:t>
              </a: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59FD4206-B377-C690-9D50-6BFDBCE08A0D}"/>
                </a:ext>
              </a:extLst>
            </p:cNvPr>
            <p:cNvSpPr txBox="1"/>
            <p:nvPr/>
          </p:nvSpPr>
          <p:spPr>
            <a:xfrm>
              <a:off x="1615440" y="3239080"/>
              <a:ext cx="71628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TW" altLang="en-US" dirty="0"/>
                <a:t>針對每位糖尿病受試者，計算其在關鍵</a:t>
              </a:r>
              <a:r>
                <a:rPr lang="en-US" altLang="zh-TW" dirty="0"/>
                <a:t>10</a:t>
              </a:r>
              <a:r>
                <a:rPr lang="zh-TW" altLang="en-US" dirty="0"/>
                <a:t>個預測變數上的綜合傾向分數，在非病患族群中識別傾向分數最接近的受試者，使用</a:t>
              </a:r>
              <a:r>
                <a:rPr lang="en-US" altLang="zh-TW" dirty="0"/>
                <a:t>1:1</a:t>
              </a:r>
              <a:r>
                <a:rPr lang="zh-TW" altLang="en-US" dirty="0"/>
                <a:t>最近鄰配對</a:t>
              </a:r>
            </a:p>
          </p:txBody>
        </p:sp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AC00862-1EB4-ED76-0448-171A89E1A7C8}"/>
              </a:ext>
            </a:extLst>
          </p:cNvPr>
          <p:cNvSpPr txBox="1"/>
          <p:nvPr/>
        </p:nvSpPr>
        <p:spPr>
          <a:xfrm>
            <a:off x="1446554" y="2159334"/>
            <a:ext cx="7014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針對</a:t>
            </a:r>
            <a:r>
              <a:rPr kumimoji="1"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三個部位</a:t>
            </a:r>
            <a:r>
              <a:rPr kumimoji="1"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脊椎、左右髖骨</a:t>
            </a:r>
            <a:r>
              <a:rPr kumimoji="1"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之骨密度 </a:t>
            </a: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 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分數分別建立線性迴歸模型</a:t>
            </a: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9165C041-E3C0-0BEE-1117-77D6A5AC9A5D}"/>
              </a:ext>
            </a:extLst>
          </p:cNvPr>
          <p:cNvCxnSpPr>
            <a:cxnSpLocks/>
          </p:cNvCxnSpPr>
          <p:nvPr/>
        </p:nvCxnSpPr>
        <p:spPr>
          <a:xfrm>
            <a:off x="342900" y="528320"/>
            <a:ext cx="0" cy="4615180"/>
          </a:xfrm>
          <a:prstGeom prst="line">
            <a:avLst/>
          </a:prstGeom>
          <a:ln>
            <a:solidFill>
              <a:srgbClr val="082E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356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目次</a:t>
            </a: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56" name="Google Shape;356;p32"/>
          <p:cNvSpPr txBox="1">
            <a:spLocks noGrp="1"/>
          </p:cNvSpPr>
          <p:nvPr>
            <p:ph type="title" idx="2"/>
          </p:nvPr>
        </p:nvSpPr>
        <p:spPr>
          <a:xfrm>
            <a:off x="720000" y="177952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57" name="Google Shape;357;p32"/>
          <p:cNvSpPr txBox="1">
            <a:spLocks noGrp="1"/>
          </p:cNvSpPr>
          <p:nvPr>
            <p:ph type="title" idx="3"/>
          </p:nvPr>
        </p:nvSpPr>
        <p:spPr>
          <a:xfrm>
            <a:off x="720000" y="321284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58" name="Google Shape;358;p32"/>
          <p:cNvSpPr txBox="1">
            <a:spLocks noGrp="1"/>
          </p:cNvSpPr>
          <p:nvPr>
            <p:ph type="title" idx="4"/>
          </p:nvPr>
        </p:nvSpPr>
        <p:spPr>
          <a:xfrm>
            <a:off x="3419275" y="177952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59" name="Google Shape;359;p32"/>
          <p:cNvSpPr txBox="1">
            <a:spLocks noGrp="1"/>
          </p:cNvSpPr>
          <p:nvPr>
            <p:ph type="title" idx="5"/>
          </p:nvPr>
        </p:nvSpPr>
        <p:spPr>
          <a:xfrm>
            <a:off x="3419275" y="321284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60" name="Google Shape;360;p32"/>
          <p:cNvSpPr txBox="1">
            <a:spLocks noGrp="1"/>
          </p:cNvSpPr>
          <p:nvPr>
            <p:ph type="title" idx="6"/>
          </p:nvPr>
        </p:nvSpPr>
        <p:spPr>
          <a:xfrm>
            <a:off x="6118550" y="177952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61" name="Google Shape;361;p32"/>
          <p:cNvSpPr txBox="1">
            <a:spLocks noGrp="1"/>
          </p:cNvSpPr>
          <p:nvPr>
            <p:ph type="title" idx="7"/>
          </p:nvPr>
        </p:nvSpPr>
        <p:spPr>
          <a:xfrm>
            <a:off x="6118550" y="321284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62" name="Google Shape;362;p32"/>
          <p:cNvSpPr txBox="1">
            <a:spLocks noGrp="1"/>
          </p:cNvSpPr>
          <p:nvPr>
            <p:ph type="subTitle" idx="1"/>
          </p:nvPr>
        </p:nvSpPr>
        <p:spPr>
          <a:xfrm>
            <a:off x="720000" y="2227125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研究動機與目的</a:t>
            </a:r>
            <a:endParaRPr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63" name="Google Shape;363;p32"/>
          <p:cNvSpPr txBox="1">
            <a:spLocks noGrp="1"/>
          </p:cNvSpPr>
          <p:nvPr>
            <p:ph type="subTitle" idx="8"/>
          </p:nvPr>
        </p:nvSpPr>
        <p:spPr>
          <a:xfrm>
            <a:off x="3419275" y="2227125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研究方法</a:t>
            </a:r>
            <a:endParaRPr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64" name="Google Shape;364;p32"/>
          <p:cNvSpPr txBox="1">
            <a:spLocks noGrp="1"/>
          </p:cNvSpPr>
          <p:nvPr>
            <p:ph type="subTitle" idx="9"/>
          </p:nvPr>
        </p:nvSpPr>
        <p:spPr>
          <a:xfrm>
            <a:off x="6118550" y="2227125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探索性分析</a:t>
            </a:r>
            <a:endParaRPr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65" name="Google Shape;365;p32"/>
          <p:cNvSpPr txBox="1">
            <a:spLocks noGrp="1"/>
          </p:cNvSpPr>
          <p:nvPr>
            <p:ph type="subTitle" idx="13"/>
          </p:nvPr>
        </p:nvSpPr>
        <p:spPr>
          <a:xfrm>
            <a:off x="720000" y="3660450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假設驗證分析</a:t>
            </a:r>
            <a:endParaRPr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66" name="Google Shape;366;p32"/>
          <p:cNvSpPr txBox="1">
            <a:spLocks noGrp="1"/>
          </p:cNvSpPr>
          <p:nvPr>
            <p:ph type="subTitle" idx="14"/>
          </p:nvPr>
        </p:nvSpPr>
        <p:spPr>
          <a:xfrm>
            <a:off x="3419275" y="3660450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校正方法</a:t>
            </a:r>
            <a:endParaRPr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67" name="Google Shape;367;p32"/>
          <p:cNvSpPr txBox="1">
            <a:spLocks noGrp="1"/>
          </p:cNvSpPr>
          <p:nvPr>
            <p:ph type="subTitle" idx="15"/>
          </p:nvPr>
        </p:nvSpPr>
        <p:spPr>
          <a:xfrm>
            <a:off x="6118550" y="3660450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研究結論</a:t>
            </a:r>
            <a:endParaRPr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13AAFD84-EE6B-B768-B867-C544F2BECFD1}"/>
              </a:ext>
            </a:extLst>
          </p:cNvPr>
          <p:cNvSpPr/>
          <p:nvPr/>
        </p:nvSpPr>
        <p:spPr>
          <a:xfrm>
            <a:off x="0" y="528320"/>
            <a:ext cx="9144000" cy="461518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7D8E0232-D8D9-44E4-04D6-ED4E4990C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39665"/>
            <a:ext cx="7704000" cy="572700"/>
          </a:xfrm>
        </p:spPr>
        <p:txBody>
          <a:bodyPr/>
          <a:lstStyle/>
          <a:p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變數篩選結果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49DE25C-2AB3-AC93-6840-3DFAEDEC9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139058"/>
              </p:ext>
            </p:extLst>
          </p:nvPr>
        </p:nvGraphicFramePr>
        <p:xfrm>
          <a:off x="633775" y="1749896"/>
          <a:ext cx="7876450" cy="3042030"/>
        </p:xfrm>
        <a:graphic>
          <a:graphicData uri="http://schemas.openxmlformats.org/drawingml/2006/table">
            <a:tbl>
              <a:tblPr firstRow="1" firstCol="1" bandRow="1">
                <a:tableStyleId>{F7176049-0298-4095-84DE-619C2C5E4C1B}</a:tableStyleId>
              </a:tblPr>
              <a:tblGrid>
                <a:gridCol w="2368168">
                  <a:extLst>
                    <a:ext uri="{9D8B030D-6E8A-4147-A177-3AD203B41FA5}">
                      <a16:colId xmlns:a16="http://schemas.microsoft.com/office/drawing/2014/main" val="1316263218"/>
                    </a:ext>
                  </a:extLst>
                </a:gridCol>
                <a:gridCol w="5508282">
                  <a:extLst>
                    <a:ext uri="{9D8B030D-6E8A-4147-A177-3AD203B41FA5}">
                      <a16:colId xmlns:a16="http://schemas.microsoft.com/office/drawing/2014/main" val="535746502"/>
                    </a:ext>
                  </a:extLst>
                </a:gridCol>
              </a:tblGrid>
              <a:tr h="10140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zh-TW" sz="16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脊椎</a:t>
                      </a:r>
                      <a:r>
                        <a:rPr lang="zh-TW" sz="1600" kern="100" dirty="0">
                          <a:effectLst/>
                        </a:rPr>
                        <a:t>總和</a:t>
                      </a:r>
                      <a:r>
                        <a:rPr lang="en-US" sz="1600" kern="100" dirty="0">
                          <a:effectLst/>
                        </a:rPr>
                        <a:t> T </a:t>
                      </a:r>
                      <a:r>
                        <a:rPr lang="zh-TW" sz="1600" kern="100" dirty="0">
                          <a:effectLst/>
                        </a:rPr>
                        <a:t>分數</a:t>
                      </a:r>
                      <a:endParaRPr lang="zh-TW" sz="1600" kern="100" dirty="0">
                        <a:effectLst/>
                        <a:latin typeface="Aptos" panose="020B00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zh-TW" altLang="en-US" sz="1400" b="0" kern="1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人口學變數：</a:t>
                      </a:r>
                      <a:r>
                        <a:rPr lang="zh-TW" sz="1400" b="0" kern="1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年齡</a:t>
                      </a:r>
                      <a:r>
                        <a:rPr lang="zh-TW" altLang="en-US" sz="1400" b="0" kern="1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、</a:t>
                      </a:r>
                      <a:r>
                        <a:rPr lang="zh-TW" sz="1400" b="0" kern="1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性別</a:t>
                      </a:r>
                      <a:endParaRPr lang="en-US" altLang="zh-TW" sz="1400" b="0" kern="100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zh-TW" altLang="en-US" sz="1400" b="0" kern="1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生理測量值：身高、體重、</a:t>
                      </a:r>
                      <a:r>
                        <a:rPr lang="zh-TW" sz="1400" b="0" kern="1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超音波骨密度</a:t>
                      </a:r>
                      <a:endParaRPr lang="en-US" sz="1400" b="0" kern="100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zh-TW" altLang="en-US" sz="1400" b="0" kern="1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交互作用項：</a:t>
                      </a:r>
                      <a:r>
                        <a:rPr lang="zh-TW" sz="1400" b="0" kern="1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年齡</a:t>
                      </a:r>
                      <a:r>
                        <a:rPr lang="en-US" sz="1400" b="0" kern="1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_x_</a:t>
                      </a:r>
                      <a:r>
                        <a:rPr lang="zh-TW" sz="1400" b="0" kern="1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性別</a:t>
                      </a:r>
                      <a:r>
                        <a:rPr lang="zh-TW" altLang="en-US" sz="1400" b="0" kern="1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、</a:t>
                      </a:r>
                      <a:r>
                        <a:rPr lang="zh-TW" sz="1400" b="0" kern="1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年齡</a:t>
                      </a:r>
                      <a:r>
                        <a:rPr lang="en-US" sz="1400" b="0" kern="1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_x_</a:t>
                      </a:r>
                      <a:r>
                        <a:rPr lang="zh-TW" sz="1400" b="0" kern="1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體重</a:t>
                      </a:r>
                      <a:endParaRPr lang="zh-TW" sz="1400" b="0" kern="100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Aptos" panose="020B00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47710897"/>
                  </a:ext>
                </a:extLst>
              </a:tr>
              <a:tr h="10140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zh-TW" sz="16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左髖關節</a:t>
                      </a:r>
                      <a:r>
                        <a:rPr lang="zh-TW" sz="1600" kern="100" dirty="0">
                          <a:effectLst/>
                        </a:rPr>
                        <a:t>總和</a:t>
                      </a:r>
                      <a:r>
                        <a:rPr lang="en-US" sz="1600" kern="100" dirty="0">
                          <a:effectLst/>
                        </a:rPr>
                        <a:t> T </a:t>
                      </a:r>
                      <a:r>
                        <a:rPr lang="zh-TW" sz="1600" kern="100" dirty="0">
                          <a:effectLst/>
                        </a:rPr>
                        <a:t>分數</a:t>
                      </a:r>
                      <a:endParaRPr lang="zh-TW" sz="1600" kern="100" dirty="0">
                        <a:effectLst/>
                        <a:latin typeface="Aptos" panose="020B00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zh-TW" altLang="en-US" sz="1400" b="0" kern="1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人口學變數：</a:t>
                      </a:r>
                      <a:r>
                        <a:rPr lang="zh-TW" sz="1400" b="0" kern="1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年齡</a:t>
                      </a:r>
                      <a:r>
                        <a:rPr lang="zh-TW" altLang="en-US" sz="1400" b="0" kern="1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、</a:t>
                      </a:r>
                      <a:r>
                        <a:rPr lang="zh-TW" sz="1400" b="0" kern="1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性別</a:t>
                      </a:r>
                      <a:endParaRPr lang="en-US" sz="1400" b="0" kern="100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zh-TW" altLang="en-US" sz="1400" b="0" kern="1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生理測量值：</a:t>
                      </a:r>
                      <a:r>
                        <a:rPr lang="zh-TW" sz="1400" b="0" kern="1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體重</a:t>
                      </a:r>
                      <a:r>
                        <a:rPr lang="zh-TW" altLang="en-US" sz="1400" b="0" kern="1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、</a:t>
                      </a:r>
                      <a:r>
                        <a:rPr lang="zh-TW" sz="1400" b="0" kern="1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超音波骨密度</a:t>
                      </a:r>
                      <a:endParaRPr lang="en-US" altLang="zh-TW" sz="1400" b="0" kern="100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zh-TW" altLang="en-US" sz="1400" b="0" kern="1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交互作用項：</a:t>
                      </a:r>
                      <a:r>
                        <a:rPr lang="zh-TW" sz="1400" b="0" kern="1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年齡</a:t>
                      </a:r>
                      <a:r>
                        <a:rPr lang="en-US" sz="1400" b="0" kern="1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_x_</a:t>
                      </a:r>
                      <a:r>
                        <a:rPr lang="zh-TW" sz="1400" b="0" kern="1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性別</a:t>
                      </a:r>
                      <a:r>
                        <a:rPr lang="zh-TW" altLang="en-US" sz="1400" b="0" kern="1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、</a:t>
                      </a:r>
                      <a:r>
                        <a:rPr lang="zh-TW" sz="1400" b="0" kern="1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性別</a:t>
                      </a:r>
                      <a:r>
                        <a:rPr lang="en-US" sz="1400" b="0" kern="1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_x_</a:t>
                      </a:r>
                      <a:r>
                        <a:rPr lang="zh-TW" sz="1400" b="0" kern="1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超音波骨密度</a:t>
                      </a:r>
                      <a:endParaRPr lang="zh-TW" sz="1400" b="0" kern="100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Aptos" panose="020B00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92916788"/>
                  </a:ext>
                </a:extLst>
              </a:tr>
              <a:tr h="10140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zh-TW" sz="16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右髖關節</a:t>
                      </a:r>
                      <a:r>
                        <a:rPr lang="zh-TW" sz="1600" kern="100" dirty="0">
                          <a:effectLst/>
                        </a:rPr>
                        <a:t>總和</a:t>
                      </a:r>
                      <a:r>
                        <a:rPr lang="en-US" sz="1600" kern="100" dirty="0">
                          <a:effectLst/>
                        </a:rPr>
                        <a:t> T </a:t>
                      </a:r>
                      <a:r>
                        <a:rPr lang="zh-TW" sz="1600" kern="100" dirty="0">
                          <a:effectLst/>
                        </a:rPr>
                        <a:t>分數</a:t>
                      </a:r>
                      <a:endParaRPr lang="zh-TW" sz="1600" kern="100" dirty="0">
                        <a:effectLst/>
                        <a:latin typeface="Aptos" panose="020B00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zh-TW" altLang="en-US" sz="1400" b="0" kern="1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人口學變數：</a:t>
                      </a:r>
                      <a:r>
                        <a:rPr lang="zh-TW" sz="1400" b="0" kern="1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年齡</a:t>
                      </a:r>
                      <a:r>
                        <a:rPr lang="zh-TW" altLang="en-US" sz="1400" b="0" kern="1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、</a:t>
                      </a:r>
                      <a:r>
                        <a:rPr lang="zh-TW" sz="1400" b="0" kern="1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性別</a:t>
                      </a:r>
                      <a:endParaRPr lang="en-US" altLang="zh-TW" sz="1400" b="0" kern="100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zh-TW" altLang="en-US" sz="1400" b="0" kern="1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生理測量值：</a:t>
                      </a:r>
                      <a:r>
                        <a:rPr lang="zh-TW" sz="1400" b="0" kern="1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身高</a:t>
                      </a:r>
                      <a:r>
                        <a:rPr lang="zh-TW" altLang="en-US" sz="1400" b="0" kern="1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、</a:t>
                      </a:r>
                      <a:r>
                        <a:rPr lang="zh-TW" sz="1400" b="0" kern="1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體重</a:t>
                      </a:r>
                      <a:r>
                        <a:rPr lang="zh-TW" altLang="en-US" sz="1400" b="0" kern="1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、</a:t>
                      </a:r>
                      <a:r>
                        <a:rPr lang="zh-TW" sz="1400" b="0" kern="1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體脂率</a:t>
                      </a:r>
                      <a:r>
                        <a:rPr lang="zh-TW" altLang="en-US" sz="1400" b="0" kern="1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、</a:t>
                      </a:r>
                      <a:r>
                        <a:rPr lang="zh-TW" sz="1400" b="0" kern="1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超音波骨密度</a:t>
                      </a:r>
                      <a:endParaRPr lang="en-US" altLang="zh-TW" sz="1400" b="0" kern="100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zh-TW" altLang="en-US" sz="1400" b="0" kern="1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交互作用項：</a:t>
                      </a:r>
                      <a:r>
                        <a:rPr lang="zh-TW" sz="1400" b="0" kern="1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年齡</a:t>
                      </a:r>
                      <a:r>
                        <a:rPr lang="en-US" sz="1400" b="0" kern="1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_x_</a:t>
                      </a:r>
                      <a:r>
                        <a:rPr lang="zh-TW" sz="1400" b="0" kern="1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身高</a:t>
                      </a:r>
                      <a:r>
                        <a:rPr lang="zh-TW" altLang="en-US" sz="1400" b="0" kern="1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、</a:t>
                      </a:r>
                      <a:r>
                        <a:rPr lang="zh-TW" sz="1400" b="0" kern="1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性別</a:t>
                      </a:r>
                      <a:r>
                        <a:rPr lang="en-US" sz="1400" b="0" kern="1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_x_</a:t>
                      </a:r>
                      <a:r>
                        <a:rPr lang="zh-TW" sz="1400" b="0" kern="1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超音波骨密度</a:t>
                      </a:r>
                      <a:r>
                        <a:rPr lang="zh-TW" altLang="en-US" sz="1400" b="0" kern="1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、</a:t>
                      </a:r>
                      <a:r>
                        <a:rPr lang="zh-TW" sz="1400" b="0" kern="1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體重</a:t>
                      </a:r>
                      <a:r>
                        <a:rPr lang="en-US" sz="1400" b="0" kern="1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_x_</a:t>
                      </a:r>
                      <a:r>
                        <a:rPr lang="zh-TW" sz="1400" b="0" kern="1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體脂率</a:t>
                      </a:r>
                      <a:endParaRPr lang="zh-TW" sz="1400" b="0" kern="100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Aptos" panose="020B00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37817290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5D18EF1D-0C53-5B1E-7E60-84ECA5C7D385}"/>
              </a:ext>
            </a:extLst>
          </p:cNvPr>
          <p:cNvSpPr txBox="1"/>
          <p:nvPr/>
        </p:nvSpPr>
        <p:spPr>
          <a:xfrm>
            <a:off x="720000" y="1377242"/>
            <a:ext cx="66256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針對</a:t>
            </a:r>
            <a:r>
              <a:rPr lang="zh-TW" altLang="zh-TW" sz="1400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每個部位分別進行線性迴歸分析，根據結果篩選出具統計顯著性的變數</a:t>
            </a:r>
            <a:r>
              <a:rPr lang="zh-TW" altLang="zh-TW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33527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A13DD1A4-7A21-BB55-B641-914342D9EC08}"/>
              </a:ext>
            </a:extLst>
          </p:cNvPr>
          <p:cNvSpPr/>
          <p:nvPr/>
        </p:nvSpPr>
        <p:spPr>
          <a:xfrm>
            <a:off x="0" y="0"/>
            <a:ext cx="8424000" cy="51435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E8DBA6C-920F-A08E-E848-20D37DA0E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88308"/>
            <a:ext cx="7704000" cy="572700"/>
          </a:xfrm>
        </p:spPr>
        <p:txBody>
          <a:bodyPr/>
          <a:lstStyle/>
          <a:p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各部位之骨密度數值校正模型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42AA5EB0-2694-A1A4-C1BD-B1BD717F0E65}"/>
              </a:ext>
            </a:extLst>
          </p:cNvPr>
          <p:cNvGrpSpPr/>
          <p:nvPr/>
        </p:nvGrpSpPr>
        <p:grpSpPr>
          <a:xfrm>
            <a:off x="503600" y="946316"/>
            <a:ext cx="7560400" cy="3959661"/>
            <a:chOff x="720000" y="1069539"/>
            <a:chExt cx="7560400" cy="3959661"/>
          </a:xfrm>
        </p:grpSpPr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17324D42-5ED2-16F4-2E33-F9F4A371E27D}"/>
                </a:ext>
              </a:extLst>
            </p:cNvPr>
            <p:cNvSpPr txBox="1"/>
            <p:nvPr/>
          </p:nvSpPr>
          <p:spPr>
            <a:xfrm>
              <a:off x="720000" y="1069539"/>
              <a:ext cx="35255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zh-TW" altLang="en-US" sz="16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脊椎部位：</a:t>
              </a:r>
            </a:p>
          </p:txBody>
        </p: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93F25C74-EF79-A643-9B21-ACA2BF43648F}"/>
                </a:ext>
              </a:extLst>
            </p:cNvPr>
            <p:cNvGrpSpPr/>
            <p:nvPr/>
          </p:nvGrpSpPr>
          <p:grpSpPr>
            <a:xfrm>
              <a:off x="720000" y="1417700"/>
              <a:ext cx="7560400" cy="880323"/>
              <a:chOff x="720000" y="1487329"/>
              <a:chExt cx="7560400" cy="880323"/>
            </a:xfrm>
          </p:grpSpPr>
          <p:sp>
            <p:nvSpPr>
              <p:cNvPr id="7" name="圓角矩形 6">
                <a:extLst>
                  <a:ext uri="{FF2B5EF4-FFF2-40B4-BE49-F238E27FC236}">
                    <a16:creationId xmlns:a16="http://schemas.microsoft.com/office/drawing/2014/main" id="{939C3C9B-C7ED-4BEE-C4E4-FB8C4339AF86}"/>
                  </a:ext>
                </a:extLst>
              </p:cNvPr>
              <p:cNvSpPr/>
              <p:nvPr/>
            </p:nvSpPr>
            <p:spPr>
              <a:xfrm>
                <a:off x="1059226" y="1487329"/>
                <a:ext cx="6850334" cy="880323"/>
              </a:xfrm>
              <a:prstGeom prst="round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文字方塊 5">
                    <a:extLst>
                      <a:ext uri="{FF2B5EF4-FFF2-40B4-BE49-F238E27FC236}">
                        <a16:creationId xmlns:a16="http://schemas.microsoft.com/office/drawing/2014/main" id="{C47C4A37-840E-2723-BFA8-1C765789F64E}"/>
                      </a:ext>
                    </a:extLst>
                  </p:cNvPr>
                  <p:cNvSpPr txBox="1"/>
                  <p:nvPr/>
                </p:nvSpPr>
                <p:spPr>
                  <a:xfrm>
                    <a:off x="720000" y="1586212"/>
                    <a:ext cx="7560400" cy="68255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zh-TW" i="1">
                                  <a:latin typeface="Cambria Math" panose="02040503050406030204" pitchFamily="18" charset="0"/>
                                </a:rPr>
                                <m:t>脊椎總和Ｔ分數</m:t>
                              </m:r>
                            </m:e>
                          </m:acc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altLang="zh-TW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13.209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0.0483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zh-TW" altLang="zh-TW" i="1">
                              <a:latin typeface="Cambria Math" panose="02040503050406030204" pitchFamily="18" charset="0"/>
                            </a:rPr>
                            <m:t>年齡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3.7831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zh-TW" altLang="zh-TW" i="1">
                              <a:latin typeface="Cambria Math" panose="02040503050406030204" pitchFamily="18" charset="0"/>
                            </a:rPr>
                            <m:t>性別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0.019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zh-TW" altLang="zh-TW" i="1">
                              <a:latin typeface="Cambria Math" panose="02040503050406030204" pitchFamily="18" charset="0"/>
                            </a:rPr>
                            <m:t>身高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0.0009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zh-TW" altLang="zh-TW" i="1">
                              <a:latin typeface="Cambria Math" panose="02040503050406030204" pitchFamily="18" charset="0"/>
                            </a:rPr>
                            <m:t>體重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0.0348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zh-TW" altLang="zh-TW" i="1">
                              <a:latin typeface="Cambria Math" panose="02040503050406030204" pitchFamily="18" charset="0"/>
                            </a:rPr>
                            <m:t>超音波骨密度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0.0582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zh-TW" i="1">
                                  <a:latin typeface="Cambria Math" panose="02040503050406030204" pitchFamily="18" charset="0"/>
                                </a:rPr>
                                <m:t>年齡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zh-TW" altLang="zh-TW" i="1">
                                  <a:latin typeface="Cambria Math" panose="02040503050406030204" pitchFamily="18" charset="0"/>
                                </a:rPr>
                                <m:t>性別</m:t>
                              </m:r>
                            </m:e>
                          </m:d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0.0006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∙(</m:t>
                          </m:r>
                          <m:r>
                            <a:rPr lang="zh-TW" altLang="zh-TW" i="1">
                              <a:latin typeface="Cambria Math" panose="02040503050406030204" pitchFamily="18" charset="0"/>
                            </a:rPr>
                            <m:t>年齡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TW" altLang="zh-TW" i="1">
                              <a:latin typeface="Cambria Math" panose="02040503050406030204" pitchFamily="18" charset="0"/>
                            </a:rPr>
                            <m:t>體重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TW" altLang="zh-TW" dirty="0"/>
                  </a:p>
                </p:txBody>
              </p:sp>
            </mc:Choice>
            <mc:Fallback xmlns="">
              <p:sp>
                <p:nvSpPr>
                  <p:cNvPr id="6" name="文字方塊 5">
                    <a:extLst>
                      <a:ext uri="{FF2B5EF4-FFF2-40B4-BE49-F238E27FC236}">
                        <a16:creationId xmlns:a16="http://schemas.microsoft.com/office/drawing/2014/main" id="{C47C4A37-840E-2723-BFA8-1C765789F6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0000" y="1586212"/>
                    <a:ext cx="7560400" cy="68255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5455" b="-10909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31A6B58-2F13-4D2F-F811-4348F25604FF}"/>
                </a:ext>
              </a:extLst>
            </p:cNvPr>
            <p:cNvGrpSpPr/>
            <p:nvPr/>
          </p:nvGrpSpPr>
          <p:grpSpPr>
            <a:xfrm>
              <a:off x="1075033" y="2820339"/>
              <a:ext cx="6850334" cy="880323"/>
              <a:chOff x="1059226" y="2998251"/>
              <a:chExt cx="6850334" cy="880323"/>
            </a:xfrm>
          </p:grpSpPr>
          <p:sp>
            <p:nvSpPr>
              <p:cNvPr id="10" name="圓角矩形 9">
                <a:extLst>
                  <a:ext uri="{FF2B5EF4-FFF2-40B4-BE49-F238E27FC236}">
                    <a16:creationId xmlns:a16="http://schemas.microsoft.com/office/drawing/2014/main" id="{7D416371-4E0A-E901-A1F6-ADBD63CFB697}"/>
                  </a:ext>
                </a:extLst>
              </p:cNvPr>
              <p:cNvSpPr/>
              <p:nvPr/>
            </p:nvSpPr>
            <p:spPr>
              <a:xfrm>
                <a:off x="1059226" y="2998251"/>
                <a:ext cx="6850334" cy="880323"/>
              </a:xfrm>
              <a:prstGeom prst="round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文字方塊 7">
                    <a:extLst>
                      <a:ext uri="{FF2B5EF4-FFF2-40B4-BE49-F238E27FC236}">
                        <a16:creationId xmlns:a16="http://schemas.microsoft.com/office/drawing/2014/main" id="{3037AA16-AC86-1EFC-2777-9D6F6C7C7965}"/>
                      </a:ext>
                    </a:extLst>
                  </p:cNvPr>
                  <p:cNvSpPr txBox="1"/>
                  <p:nvPr/>
                </p:nvSpPr>
                <p:spPr>
                  <a:xfrm>
                    <a:off x="1059226" y="3097549"/>
                    <a:ext cx="6850334" cy="68172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zh-TW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zh-TW" i="1">
                                  <a:latin typeface="Cambria Math" panose="02040503050406030204" pitchFamily="18" charset="0"/>
                                </a:rPr>
                                <m:t>左髖關節總和</m:t>
                              </m:r>
                              <m:r>
                                <a:rPr lang="zh-TW" altLang="zh-TW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zh-TW" i="1">
                                  <a:latin typeface="Cambria Math" panose="02040503050406030204" pitchFamily="18" charset="0"/>
                                </a:rPr>
                                <m:t>分數</m:t>
                              </m:r>
                            </m:e>
                          </m:acc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altLang="zh-TW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7.45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0.0355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zh-TW" altLang="zh-TW" i="1">
                              <a:latin typeface="Cambria Math" panose="02040503050406030204" pitchFamily="18" charset="0"/>
                            </a:rPr>
                            <m:t>年齡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1.4007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zh-TW" altLang="zh-TW" i="1">
                              <a:latin typeface="Cambria Math" panose="02040503050406030204" pitchFamily="18" charset="0"/>
                            </a:rPr>
                            <m:t>性別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0.0366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zh-TW" altLang="zh-TW" i="1">
                              <a:latin typeface="Cambria Math" panose="02040503050406030204" pitchFamily="18" charset="0"/>
                            </a:rPr>
                            <m:t>體重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0.0187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zh-TW" altLang="zh-TW" i="1">
                              <a:latin typeface="Cambria Math" panose="02040503050406030204" pitchFamily="18" charset="0"/>
                            </a:rPr>
                            <m:t>超音波骨密度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0.026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⋅(</m:t>
                          </m:r>
                          <m:r>
                            <a:rPr lang="zh-TW" altLang="zh-TW" i="1">
                              <a:latin typeface="Cambria Math" panose="02040503050406030204" pitchFamily="18" charset="0"/>
                            </a:rPr>
                            <m:t>年齡</m:t>
                          </m:r>
                          <m:r>
                            <a:rPr lang="zh-TW" altLang="zh-TW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TW" altLang="zh-TW" i="1">
                              <a:latin typeface="Cambria Math" panose="02040503050406030204" pitchFamily="18" charset="0"/>
                            </a:rPr>
                            <m:t>性別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altLang="zh-TW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0.005</m:t>
                          </m:r>
                          <m:r>
                            <a:rPr lang="zh-TW" altLang="zh-TW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zh-TW" i="1">
                              <a:latin typeface="Cambria Math" panose="02040503050406030204" pitchFamily="18" charset="0"/>
                            </a:rPr>
                            <m:t>性別</m:t>
                          </m:r>
                          <m:r>
                            <a:rPr lang="zh-TW" altLang="zh-TW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TW" altLang="zh-TW" i="1">
                              <a:latin typeface="Cambria Math" panose="02040503050406030204" pitchFamily="18" charset="0"/>
                            </a:rPr>
                            <m:t>超音波骨密度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TW" altLang="zh-TW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" name="文字方塊 7">
                    <a:extLst>
                      <a:ext uri="{FF2B5EF4-FFF2-40B4-BE49-F238E27FC236}">
                        <a16:creationId xmlns:a16="http://schemas.microsoft.com/office/drawing/2014/main" id="{3037AA16-AC86-1EFC-2777-9D6F6C7C79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9226" y="3097549"/>
                    <a:ext cx="6850334" cy="68172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7273" b="-909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CC84CE1F-E0A1-FFDB-D65D-041EE64921D5}"/>
                </a:ext>
              </a:extLst>
            </p:cNvPr>
            <p:cNvSpPr txBox="1"/>
            <p:nvPr/>
          </p:nvSpPr>
          <p:spPr>
            <a:xfrm>
              <a:off x="720000" y="2459958"/>
              <a:ext cx="35255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zh-TW" altLang="en-US" sz="1600" dirty="0"/>
                <a:t>髖關節部位：</a:t>
              </a:r>
            </a:p>
          </p:txBody>
        </p: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A588F440-DAAE-2CD4-F57A-DF632A639019}"/>
                </a:ext>
              </a:extLst>
            </p:cNvPr>
            <p:cNvGrpSpPr/>
            <p:nvPr/>
          </p:nvGrpSpPr>
          <p:grpSpPr>
            <a:xfrm>
              <a:off x="1059226" y="3881120"/>
              <a:ext cx="6850334" cy="1148080"/>
              <a:chOff x="1059226" y="3995420"/>
              <a:chExt cx="6850334" cy="1148080"/>
            </a:xfrm>
          </p:grpSpPr>
          <p:sp>
            <p:nvSpPr>
              <p:cNvPr id="11" name="圓角矩形 10">
                <a:extLst>
                  <a:ext uri="{FF2B5EF4-FFF2-40B4-BE49-F238E27FC236}">
                    <a16:creationId xmlns:a16="http://schemas.microsoft.com/office/drawing/2014/main" id="{195640F1-A95B-C78D-D1B9-0E1DB2FE0B7F}"/>
                  </a:ext>
                </a:extLst>
              </p:cNvPr>
              <p:cNvSpPr/>
              <p:nvPr/>
            </p:nvSpPr>
            <p:spPr>
              <a:xfrm>
                <a:off x="1059226" y="3995420"/>
                <a:ext cx="6850334" cy="1148080"/>
              </a:xfrm>
              <a:prstGeom prst="round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文字方塊 11">
                    <a:extLst>
                      <a:ext uri="{FF2B5EF4-FFF2-40B4-BE49-F238E27FC236}">
                        <a16:creationId xmlns:a16="http://schemas.microsoft.com/office/drawing/2014/main" id="{71C53986-E231-CCD1-E7BF-6642B10E08D6}"/>
                      </a:ext>
                    </a:extLst>
                  </p:cNvPr>
                  <p:cNvSpPr txBox="1"/>
                  <p:nvPr/>
                </p:nvSpPr>
                <p:spPr>
                  <a:xfrm>
                    <a:off x="1234440" y="4120747"/>
                    <a:ext cx="6675120" cy="89742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zh-TW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zh-TW" i="1">
                                  <a:latin typeface="Cambria Math" panose="02040503050406030204" pitchFamily="18" charset="0"/>
                                </a:rPr>
                                <m:t>右髖關節總和</m:t>
                              </m:r>
                              <m:r>
                                <a:rPr lang="zh-TW" altLang="zh-TW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zh-TW" i="1">
                                  <a:latin typeface="Cambria Math" panose="02040503050406030204" pitchFamily="18" charset="0"/>
                                </a:rPr>
                                <m:t>分數</m:t>
                              </m:r>
                            </m:e>
                          </m:acc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11.1267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0.2742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zh-TW" altLang="zh-TW" i="1">
                              <a:latin typeface="Cambria Math" panose="02040503050406030204" pitchFamily="18" charset="0"/>
                            </a:rPr>
                            <m:t>年齡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0.4183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zh-TW" altLang="zh-TW" i="1">
                              <a:latin typeface="Cambria Math" panose="02040503050406030204" pitchFamily="18" charset="0"/>
                            </a:rPr>
                            <m:t>性別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0.0995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zh-TW" altLang="zh-TW" i="1">
                              <a:latin typeface="Cambria Math" panose="02040503050406030204" pitchFamily="18" charset="0"/>
                            </a:rPr>
                            <m:t>身高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0.0419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zh-TW" altLang="zh-TW" i="1">
                              <a:latin typeface="Cambria Math" panose="02040503050406030204" pitchFamily="18" charset="0"/>
                            </a:rPr>
                            <m:t>體重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0.0244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zh-TW" altLang="zh-TW" i="1">
                              <a:latin typeface="Cambria Math" panose="02040503050406030204" pitchFamily="18" charset="0"/>
                            </a:rPr>
                            <m:t>體脂率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0.0148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zh-TW" altLang="zh-TW" i="1">
                              <a:latin typeface="Cambria Math" panose="02040503050406030204" pitchFamily="18" charset="0"/>
                            </a:rPr>
                            <m:t>超音波骨密度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0.0017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⋅(</m:t>
                          </m:r>
                          <m:r>
                            <a:rPr lang="zh-TW" altLang="zh-TW" i="1">
                              <a:latin typeface="Cambria Math" panose="02040503050406030204" pitchFamily="18" charset="0"/>
                            </a:rPr>
                            <m:t>年齡</m:t>
                          </m:r>
                          <m:r>
                            <a:rPr lang="zh-TW" altLang="zh-TW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TW" altLang="zh-TW" i="1">
                              <a:latin typeface="Cambria Math" panose="02040503050406030204" pitchFamily="18" charset="0"/>
                            </a:rPr>
                            <m:t>身高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altLang="zh-TW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0.0071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⋅(</m:t>
                          </m:r>
                          <m:r>
                            <a:rPr lang="zh-TW" altLang="zh-TW" i="1">
                              <a:latin typeface="Cambria Math" panose="02040503050406030204" pitchFamily="18" charset="0"/>
                            </a:rPr>
                            <m:t>性別</m:t>
                          </m:r>
                          <m:r>
                            <a:rPr lang="zh-TW" altLang="zh-TW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TW" altLang="zh-TW" i="1">
                              <a:latin typeface="Cambria Math" panose="02040503050406030204" pitchFamily="18" charset="0"/>
                            </a:rPr>
                            <m:t>超音波骨密度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altLang="zh-TW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0.0003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⋅(</m:t>
                          </m:r>
                          <m:r>
                            <a:rPr lang="zh-TW" altLang="zh-TW" i="1">
                              <a:latin typeface="Cambria Math" panose="02040503050406030204" pitchFamily="18" charset="0"/>
                            </a:rPr>
                            <m:t>體重</m:t>
                          </m:r>
                          <m:r>
                            <a:rPr lang="zh-TW" altLang="zh-TW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TW" altLang="zh-TW" i="1">
                              <a:latin typeface="Cambria Math" panose="02040503050406030204" pitchFamily="18" charset="0"/>
                            </a:rPr>
                            <m:t>體脂率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TW" altLang="zh-TW" dirty="0"/>
                  </a:p>
                </p:txBody>
              </p:sp>
            </mc:Choice>
            <mc:Fallback xmlns="">
              <p:sp>
                <p:nvSpPr>
                  <p:cNvPr id="12" name="文字方塊 11">
                    <a:extLst>
                      <a:ext uri="{FF2B5EF4-FFF2-40B4-BE49-F238E27FC236}">
                        <a16:creationId xmlns:a16="http://schemas.microsoft.com/office/drawing/2014/main" id="{71C53986-E231-CCD1-E7BF-6642B10E08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34440" y="4120747"/>
                    <a:ext cx="6675120" cy="89742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4167" b="-833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25167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37C2B1A-A403-274D-2058-4D5BFB1D21B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528320"/>
            <a:ext cx="9144000" cy="461518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4D1AED9-8C0B-0953-E7DE-54773ECBC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28320"/>
            <a:ext cx="7704000" cy="572700"/>
          </a:xfrm>
        </p:spPr>
        <p:txBody>
          <a:bodyPr/>
          <a:lstStyle/>
          <a:p>
            <a:pPr algn="ctr"/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迴歸校正結果：骨密數值整體呈現下降趨勢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FF60FDB-397A-6A9B-CAEA-D999A7350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29" y="2502928"/>
            <a:ext cx="3042557" cy="250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842D920-1CE4-6F2D-CE69-192B80BE0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191792"/>
              </p:ext>
            </p:extLst>
          </p:nvPr>
        </p:nvGraphicFramePr>
        <p:xfrm>
          <a:off x="652553" y="1202449"/>
          <a:ext cx="7838893" cy="1169552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3140053">
                  <a:extLst>
                    <a:ext uri="{9D8B030D-6E8A-4147-A177-3AD203B41FA5}">
                      <a16:colId xmlns:a16="http://schemas.microsoft.com/office/drawing/2014/main" val="2704187637"/>
                    </a:ext>
                  </a:extLst>
                </a:gridCol>
                <a:gridCol w="1566280">
                  <a:extLst>
                    <a:ext uri="{9D8B030D-6E8A-4147-A177-3AD203B41FA5}">
                      <a16:colId xmlns:a16="http://schemas.microsoft.com/office/drawing/2014/main" val="153930727"/>
                    </a:ext>
                  </a:extLst>
                </a:gridCol>
                <a:gridCol w="1566280">
                  <a:extLst>
                    <a:ext uri="{9D8B030D-6E8A-4147-A177-3AD203B41FA5}">
                      <a16:colId xmlns:a16="http://schemas.microsoft.com/office/drawing/2014/main" val="1295082509"/>
                    </a:ext>
                  </a:extLst>
                </a:gridCol>
                <a:gridCol w="1566280">
                  <a:extLst>
                    <a:ext uri="{9D8B030D-6E8A-4147-A177-3AD203B41FA5}">
                      <a16:colId xmlns:a16="http://schemas.microsoft.com/office/drawing/2014/main" val="4180407901"/>
                    </a:ext>
                  </a:extLst>
                </a:gridCol>
              </a:tblGrid>
              <a:tr h="2923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zh-TW" sz="12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總和</a:t>
                      </a:r>
                      <a:r>
                        <a:rPr lang="en-US" sz="12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T </a:t>
                      </a:r>
                      <a:r>
                        <a:rPr lang="zh-TW" sz="12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分數差距統計</a:t>
                      </a:r>
                      <a:endParaRPr lang="zh-TW" sz="1200" kern="1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脊椎</a:t>
                      </a:r>
                      <a:endParaRPr lang="zh-TW" altLang="en-US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zh-TW" altLang="en-US" sz="12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左髖關節</a:t>
                      </a:r>
                      <a:endParaRPr lang="zh-TW" sz="1200" kern="1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zh-TW" altLang="en-US" sz="12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右髖關節</a:t>
                      </a:r>
                      <a:endParaRPr lang="zh-TW" sz="1200" kern="1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899113"/>
                  </a:ext>
                </a:extLst>
              </a:tr>
              <a:tr h="2923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zh-TW" sz="12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平均差 </a:t>
                      </a:r>
                      <a:r>
                        <a:rPr lang="en-US" sz="12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(DXA</a:t>
                      </a:r>
                      <a:r>
                        <a:rPr lang="zh-TW" sz="12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原始值 </a:t>
                      </a:r>
                      <a:r>
                        <a:rPr lang="en-US" sz="12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- </a:t>
                      </a:r>
                      <a:r>
                        <a:rPr lang="zh-TW" sz="12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預測值</a:t>
                      </a:r>
                      <a:r>
                        <a:rPr lang="en-US" sz="12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)</a:t>
                      </a:r>
                      <a:endParaRPr lang="zh-TW" sz="1200" kern="1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0.235</a:t>
                      </a:r>
                      <a:endParaRPr lang="zh-TW" sz="1200" kern="10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zh-TW" sz="12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0.093</a:t>
                      </a:r>
                      <a:endParaRPr lang="zh-TW" sz="1200" kern="1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zh-TW" sz="12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0.12</a:t>
                      </a:r>
                      <a:endParaRPr lang="zh-TW" sz="1200" kern="1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41910596"/>
                  </a:ext>
                </a:extLst>
              </a:tr>
              <a:tr h="2923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zh-TW" sz="12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標準差</a:t>
                      </a:r>
                      <a:endParaRPr lang="zh-TW" sz="1200" kern="1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1.252</a:t>
                      </a:r>
                      <a:endParaRPr lang="zh-TW" sz="1200" kern="10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zh-TW" sz="12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0.757</a:t>
                      </a:r>
                      <a:endParaRPr lang="zh-TW" sz="1200" kern="1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zh-TW" sz="12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0.744</a:t>
                      </a:r>
                      <a:endParaRPr lang="zh-TW" sz="1200" kern="1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56309715"/>
                  </a:ext>
                </a:extLst>
              </a:tr>
              <a:tr h="2923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DXA</a:t>
                      </a:r>
                      <a:r>
                        <a:rPr lang="zh-TW" sz="12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原始值大於預測值比例</a:t>
                      </a:r>
                      <a:endParaRPr lang="zh-TW" sz="1200" kern="1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54.22%</a:t>
                      </a:r>
                      <a:endParaRPr lang="zh-TW" sz="1200" kern="1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zh-TW" sz="12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54.11%</a:t>
                      </a:r>
                      <a:endParaRPr lang="zh-TW" sz="1200" kern="1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zh-TW" sz="12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55.69%</a:t>
                      </a:r>
                      <a:endParaRPr lang="zh-TW" sz="1200" kern="1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97071671"/>
                  </a:ext>
                </a:extLst>
              </a:tr>
            </a:tbl>
          </a:graphicData>
        </a:graphic>
      </p:graphicFrame>
      <p:sp>
        <p:nvSpPr>
          <p:cNvPr id="11" name="文字方塊 10">
            <a:extLst>
              <a:ext uri="{FF2B5EF4-FFF2-40B4-BE49-F238E27FC236}">
                <a16:creationId xmlns:a16="http://schemas.microsoft.com/office/drawing/2014/main" id="{F7BF984C-730A-D26D-55AA-8C55F7AC394A}"/>
              </a:ext>
            </a:extLst>
          </p:cNvPr>
          <p:cNvSpPr txBox="1"/>
          <p:nvPr/>
        </p:nvSpPr>
        <p:spPr>
          <a:xfrm>
            <a:off x="3656239" y="2473430"/>
            <a:ext cx="5129894" cy="2638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整體趨勢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：在所有部位中，校正後之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分數平均而言均較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DXA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量測結果低。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脊椎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：脊椎總和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分數之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DXA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實測值有部分異常偏高與高度離群點，相較之下，</a:t>
            </a:r>
            <a:r>
              <a:rPr kumimoji="1" lang="zh-TW" altLang="en-US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校正後的預測值更集中於中間範圍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kumimoji="1" lang="zh-TW" altLang="en-US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波動較小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，且呈現隨年齡下降的分布趨勢。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左、右髖關節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：在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DXA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與預測之間的差距相對較小，但校正後預測值</a:t>
            </a:r>
            <a:r>
              <a:rPr kumimoji="1" lang="zh-TW" altLang="en-US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在高齡群體中仍展現出明顯的下降趨勢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，反映模型對年齡效應捕捉良好。</a:t>
            </a:r>
          </a:p>
        </p:txBody>
      </p:sp>
    </p:spTree>
    <p:extLst>
      <p:ext uri="{BB962C8B-B14F-4D97-AF65-F5344CB8AC3E}">
        <p14:creationId xmlns:p14="http://schemas.microsoft.com/office/powerpoint/2010/main" val="3500574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87F4B-C865-5C6F-B965-3CADF1C67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DF88E88-97D7-D0E6-023A-2F910DA6E565}"/>
              </a:ext>
            </a:extLst>
          </p:cNvPr>
          <p:cNvSpPr/>
          <p:nvPr/>
        </p:nvSpPr>
        <p:spPr>
          <a:xfrm>
            <a:off x="0" y="528320"/>
            <a:ext cx="9144000" cy="461518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3FA0398-360E-D14D-832F-31F83ADE1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39665"/>
            <a:ext cx="7704000" cy="572700"/>
          </a:xfrm>
        </p:spPr>
        <p:txBody>
          <a:bodyPr/>
          <a:lstStyle/>
          <a:p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方法二：多重插補校正模型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2CDA993-9CC8-AF95-E34A-518BD52DF068}"/>
              </a:ext>
            </a:extLst>
          </p:cNvPr>
          <p:cNvSpPr txBox="1"/>
          <p:nvPr/>
        </p:nvSpPr>
        <p:spPr>
          <a:xfrm>
            <a:off x="1370896" y="1935746"/>
            <a:ext cx="6745109" cy="78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應用迭代填補器</a:t>
            </a: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(Iterative Imputer)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結合貝葉斯嶺迴歸</a:t>
            </a: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(Bayesian Ridge Regression)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作為核心演算法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2EC6374-D4B9-FF5D-DB0B-DAAD21EB34F6}"/>
              </a:ext>
            </a:extLst>
          </p:cNvPr>
          <p:cNvSpPr txBox="1"/>
          <p:nvPr/>
        </p:nvSpPr>
        <p:spPr>
          <a:xfrm>
            <a:off x="1370897" y="3788326"/>
            <a:ext cx="6745108" cy="78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方法優勢：能穩定處理變數間的高度共線性，同時提供插補值的不確定性估計，使多重插補結果更具統計信效度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59D900E-C435-40A0-4215-67EF1467404F}"/>
              </a:ext>
            </a:extLst>
          </p:cNvPr>
          <p:cNvSpPr txBox="1"/>
          <p:nvPr/>
        </p:nvSpPr>
        <p:spPr>
          <a:xfrm>
            <a:off x="1370896" y="3041905"/>
            <a:ext cx="6191250" cy="416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針對</a:t>
            </a:r>
            <a:r>
              <a:rPr kumimoji="1"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三個部位</a:t>
            </a:r>
            <a:r>
              <a:rPr kumimoji="1"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脊椎、左右髖骨</a:t>
            </a:r>
            <a:r>
              <a:rPr kumimoji="1"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之骨密度 </a:t>
            </a: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分數分別填補數值</a:t>
            </a: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18579409-A3BC-E954-0758-094BCDEA6A06}"/>
              </a:ext>
            </a:extLst>
          </p:cNvPr>
          <p:cNvCxnSpPr>
            <a:cxnSpLocks/>
          </p:cNvCxnSpPr>
          <p:nvPr/>
        </p:nvCxnSpPr>
        <p:spPr>
          <a:xfrm>
            <a:off x="342900" y="528320"/>
            <a:ext cx="0" cy="4615180"/>
          </a:xfrm>
          <a:prstGeom prst="line">
            <a:avLst/>
          </a:prstGeom>
          <a:ln>
            <a:solidFill>
              <a:srgbClr val="082E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 descr="一張含有 符號, 圖形, 圓形, 螢幕擷取畫面 的圖片&#10;&#10;AI 產生的內容可能不正確。">
            <a:extLst>
              <a:ext uri="{FF2B5EF4-FFF2-40B4-BE49-F238E27FC236}">
                <a16:creationId xmlns:a16="http://schemas.microsoft.com/office/drawing/2014/main" id="{84400DA8-B9F3-9F99-A21D-586ED0E11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2033971"/>
            <a:ext cx="589279" cy="589279"/>
          </a:xfrm>
          <a:prstGeom prst="rect">
            <a:avLst/>
          </a:prstGeom>
        </p:spPr>
      </p:pic>
      <p:pic>
        <p:nvPicPr>
          <p:cNvPr id="8" name="圖片 7" descr="一張含有 圖形, 符號, 圓形, 字型 的圖片&#10;&#10;AI 產生的內容可能不正確。">
            <a:extLst>
              <a:ext uri="{FF2B5EF4-FFF2-40B4-BE49-F238E27FC236}">
                <a16:creationId xmlns:a16="http://schemas.microsoft.com/office/drawing/2014/main" id="{A78F9A37-BD1A-02B8-8158-2BCF51DA9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2960260"/>
            <a:ext cx="589280" cy="589280"/>
          </a:xfrm>
          <a:prstGeom prst="rect">
            <a:avLst/>
          </a:prstGeom>
        </p:spPr>
      </p:pic>
      <p:pic>
        <p:nvPicPr>
          <p:cNvPr id="10" name="圖片 9" descr="一張含有 圖形, 圓形, 標誌, 符號 的圖片&#10;&#10;AI 產生的內容可能不正確。">
            <a:extLst>
              <a:ext uri="{FF2B5EF4-FFF2-40B4-BE49-F238E27FC236}">
                <a16:creationId xmlns:a16="http://schemas.microsoft.com/office/drawing/2014/main" id="{03B891B0-B8FB-302B-7633-60E92E38B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3886550"/>
            <a:ext cx="589280" cy="5892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9C92785D-A224-2E65-6F27-B6DDCAA16656}"/>
              </a:ext>
            </a:extLst>
          </p:cNvPr>
          <p:cNvSpPr txBox="1"/>
          <p:nvPr/>
        </p:nvSpPr>
        <p:spPr>
          <a:xfrm>
            <a:off x="720000" y="1519279"/>
            <a:ext cx="7886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透過結合觀測資料中的變數關係，多次預測並填入缺失值，以校正遺漏所造成的偏差</a:t>
            </a:r>
          </a:p>
        </p:txBody>
      </p:sp>
    </p:spTree>
    <p:extLst>
      <p:ext uri="{BB962C8B-B14F-4D97-AF65-F5344CB8AC3E}">
        <p14:creationId xmlns:p14="http://schemas.microsoft.com/office/powerpoint/2010/main" val="3078887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BFD7E-2CDC-6D17-2D6A-3DAF4D3F0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E774BBD-FDF0-CA7A-BCCC-54035313537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528320"/>
            <a:ext cx="9144000" cy="461518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5C83367-971C-91A5-F8B7-26C58DEB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097" y="556291"/>
            <a:ext cx="7494904" cy="572700"/>
          </a:xfrm>
        </p:spPr>
        <p:txBody>
          <a:bodyPr/>
          <a:lstStyle/>
          <a:p>
            <a:pPr algn="ctr"/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多重插補校正結果：數值整體呈現下降趨勢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2CCC51D-323B-79DE-E184-039185CA756D}"/>
              </a:ext>
            </a:extLst>
          </p:cNvPr>
          <p:cNvSpPr txBox="1"/>
          <p:nvPr/>
        </p:nvSpPr>
        <p:spPr>
          <a:xfrm>
            <a:off x="3834494" y="2600891"/>
            <a:ext cx="4942115" cy="231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整體趨勢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：在所有部位中，校正後之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分數平均而言均較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DXA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量測結果低。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脊椎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：平均差最大，校正後數值呈現隨年齡下降的趨勢，波動程度相較迴歸方法的校正數值而言更大。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左、右髖關節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：在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DXA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與預測之間的平均差極小，顯示糖尿病對髖部的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DXA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偏高影響相對有限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多重插補左右髖骨部位結果相較線性迴歸</a:t>
            </a:r>
            <a:r>
              <a:rPr kumimoji="1" lang="zh-TW" altLang="en-US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差距更小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ADE1AD3-EA0C-0673-D35E-58AFA9E52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53" y="2505813"/>
            <a:ext cx="3181941" cy="256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9665553-46C1-08E1-F812-8A758838F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412500"/>
              </p:ext>
            </p:extLst>
          </p:nvPr>
        </p:nvGraphicFramePr>
        <p:xfrm>
          <a:off x="652553" y="1203660"/>
          <a:ext cx="7838893" cy="1169552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3140053">
                  <a:extLst>
                    <a:ext uri="{9D8B030D-6E8A-4147-A177-3AD203B41FA5}">
                      <a16:colId xmlns:a16="http://schemas.microsoft.com/office/drawing/2014/main" val="2704187637"/>
                    </a:ext>
                  </a:extLst>
                </a:gridCol>
                <a:gridCol w="1566280">
                  <a:extLst>
                    <a:ext uri="{9D8B030D-6E8A-4147-A177-3AD203B41FA5}">
                      <a16:colId xmlns:a16="http://schemas.microsoft.com/office/drawing/2014/main" val="153930727"/>
                    </a:ext>
                  </a:extLst>
                </a:gridCol>
                <a:gridCol w="1566280">
                  <a:extLst>
                    <a:ext uri="{9D8B030D-6E8A-4147-A177-3AD203B41FA5}">
                      <a16:colId xmlns:a16="http://schemas.microsoft.com/office/drawing/2014/main" val="1295082509"/>
                    </a:ext>
                  </a:extLst>
                </a:gridCol>
                <a:gridCol w="1566280">
                  <a:extLst>
                    <a:ext uri="{9D8B030D-6E8A-4147-A177-3AD203B41FA5}">
                      <a16:colId xmlns:a16="http://schemas.microsoft.com/office/drawing/2014/main" val="4180407901"/>
                    </a:ext>
                  </a:extLst>
                </a:gridCol>
              </a:tblGrid>
              <a:tr h="2923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zh-TW" sz="12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總和</a:t>
                      </a:r>
                      <a:r>
                        <a:rPr lang="en-US" sz="12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T </a:t>
                      </a:r>
                      <a:r>
                        <a:rPr lang="zh-TW" sz="12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分數差距統計</a:t>
                      </a:r>
                      <a:endParaRPr lang="zh-TW" sz="1200" kern="1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脊椎</a:t>
                      </a:r>
                      <a:endParaRPr lang="zh-TW" altLang="en-US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zh-TW" altLang="en-US" sz="12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左髖關節</a:t>
                      </a:r>
                      <a:endParaRPr lang="zh-TW" sz="1200" kern="1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zh-TW" altLang="en-US" sz="12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右髖關節</a:t>
                      </a:r>
                      <a:endParaRPr lang="zh-TW" sz="1200" kern="1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899113"/>
                  </a:ext>
                </a:extLst>
              </a:tr>
              <a:tr h="2923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zh-TW" sz="12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平均差 </a:t>
                      </a:r>
                      <a:r>
                        <a:rPr lang="en-US" sz="12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(DXA</a:t>
                      </a:r>
                      <a:r>
                        <a:rPr lang="zh-TW" sz="12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原始值 </a:t>
                      </a:r>
                      <a:r>
                        <a:rPr lang="en-US" sz="12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- </a:t>
                      </a:r>
                      <a:r>
                        <a:rPr lang="zh-TW" sz="12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預測值</a:t>
                      </a:r>
                      <a:r>
                        <a:rPr lang="en-US" sz="12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)</a:t>
                      </a:r>
                      <a:endParaRPr lang="zh-TW" sz="1200" kern="1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0.291</a:t>
                      </a:r>
                      <a:endParaRPr lang="zh-TW" sz="1200" kern="1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zh-TW" sz="12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0.061</a:t>
                      </a:r>
                      <a:endParaRPr lang="zh-TW" sz="1200" kern="1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zh-TW" sz="12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0.087</a:t>
                      </a:r>
                      <a:endParaRPr lang="zh-TW" sz="1200" kern="1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41910596"/>
                  </a:ext>
                </a:extLst>
              </a:tr>
              <a:tr h="2923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zh-TW" sz="12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標準差</a:t>
                      </a:r>
                      <a:endParaRPr lang="zh-TW" sz="1200" kern="1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zh-TW" sz="12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1.807</a:t>
                      </a:r>
                      <a:endParaRPr lang="zh-TW" sz="1200" kern="1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zh-TW" sz="12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1.607</a:t>
                      </a:r>
                      <a:endParaRPr lang="zh-TW" sz="1200" kern="1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zh-TW" sz="12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1.036</a:t>
                      </a:r>
                      <a:endParaRPr lang="zh-TW" sz="1200" kern="1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56309715"/>
                  </a:ext>
                </a:extLst>
              </a:tr>
              <a:tr h="2923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DXA</a:t>
                      </a:r>
                      <a:r>
                        <a:rPr lang="zh-TW" sz="12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原始值大於預測值比例</a:t>
                      </a:r>
                      <a:endParaRPr lang="zh-TW" sz="1200" kern="1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56.23%</a:t>
                      </a:r>
                      <a:endParaRPr lang="zh-TW" sz="1200" kern="1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zh-TW" sz="12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50.95%</a:t>
                      </a:r>
                      <a:endParaRPr lang="zh-TW" sz="1200" kern="1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zh-TW" sz="12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52.97%</a:t>
                      </a:r>
                      <a:endParaRPr lang="zh-TW" sz="1200" kern="1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970716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59371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>
          <a:extLst>
            <a:ext uri="{FF2B5EF4-FFF2-40B4-BE49-F238E27FC236}">
              <a16:creationId xmlns:a16="http://schemas.microsoft.com/office/drawing/2014/main" id="{B107B49D-470C-23D2-E475-7660AC2B8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3">
            <a:extLst>
              <a:ext uri="{FF2B5EF4-FFF2-40B4-BE49-F238E27FC236}">
                <a16:creationId xmlns:a16="http://schemas.microsoft.com/office/drawing/2014/main" id="{E3FCD759-1BD0-2492-7234-F43E36FEA2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54780" y="2080950"/>
            <a:ext cx="4737010" cy="9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研究結論</a:t>
            </a:r>
            <a:endParaRPr sz="4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73" name="Google Shape;373;p33">
            <a:extLst>
              <a:ext uri="{FF2B5EF4-FFF2-40B4-BE49-F238E27FC236}">
                <a16:creationId xmlns:a16="http://schemas.microsoft.com/office/drawing/2014/main" id="{749E49F2-FF89-6321-363A-E97DF782032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1117500" cy="94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dirty="0"/>
              <a:t>6</a:t>
            </a:r>
            <a:endParaRPr dirty="0"/>
          </a:p>
        </p:txBody>
      </p:sp>
      <p:cxnSp>
        <p:nvCxnSpPr>
          <p:cNvPr id="374" name="Google Shape;374;p33">
            <a:extLst>
              <a:ext uri="{FF2B5EF4-FFF2-40B4-BE49-F238E27FC236}">
                <a16:creationId xmlns:a16="http://schemas.microsoft.com/office/drawing/2014/main" id="{0B43166E-7A32-11F7-30DB-11E6AC62182F}"/>
              </a:ext>
            </a:extLst>
          </p:cNvPr>
          <p:cNvCxnSpPr/>
          <p:nvPr/>
        </p:nvCxnSpPr>
        <p:spPr>
          <a:xfrm>
            <a:off x="-286075" y="3152400"/>
            <a:ext cx="9896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016948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97B473FB-506E-DF58-65F7-9547A2F7D5D0}"/>
              </a:ext>
            </a:extLst>
          </p:cNvPr>
          <p:cNvSpPr/>
          <p:nvPr/>
        </p:nvSpPr>
        <p:spPr>
          <a:xfrm>
            <a:off x="0" y="0"/>
            <a:ext cx="8424000" cy="51435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10" name="Google Shape;410;p37"/>
          <p:cNvSpPr txBox="1">
            <a:spLocks noGrp="1"/>
          </p:cNvSpPr>
          <p:nvPr>
            <p:ph type="title"/>
          </p:nvPr>
        </p:nvSpPr>
        <p:spPr>
          <a:xfrm>
            <a:off x="612686" y="48574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研究結論</a:t>
            </a: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7DE38AD-417C-2F11-0173-AF279E73E01F}"/>
              </a:ext>
            </a:extLst>
          </p:cNvPr>
          <p:cNvSpPr txBox="1"/>
          <p:nvPr/>
        </p:nvSpPr>
        <p:spPr>
          <a:xfrm>
            <a:off x="827314" y="1058445"/>
            <a:ext cx="6769371" cy="3422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TW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一、研究發現之意義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Taiwan Biobank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資料庫分析確認：第二型糖尿病患者 </a:t>
            </a:r>
            <a:r>
              <a:rPr kumimoji="1" lang="en-US" altLang="zh-TW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DXA</a:t>
            </a:r>
            <a:r>
              <a:rPr kumimoji="1" lang="zh-TW" altLang="en-US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骨密度測量值較高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DXA</a:t>
            </a:r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測量值偏高可能為技術偏差，非真實反映骨質健康狀態</a:t>
            </a:r>
            <a:endParaRPr kumimoji="1"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開發校正骨密度校正之數學方法：迴歸校正法與多重插補法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校正結果：糖尿病患三部位</a:t>
            </a:r>
            <a:r>
              <a:rPr kumimoji="1" lang="zh-TW" altLang="en-US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骨密度數值整體下降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，其中脊椎部位數值被高估約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0.2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至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0.3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，髖部測量偏差較小 </a:t>
            </a:r>
          </a:p>
          <a:p>
            <a:pPr>
              <a:lnSpc>
                <a:spcPct val="200000"/>
              </a:lnSpc>
            </a:pPr>
            <a:r>
              <a:rPr kumimoji="1" lang="zh-TW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二、研究限制與接續發展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主要限制：缺乏縱向追蹤資料，無法驗證臨床骨折事件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接續任務：申請健保資料庫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(NHIRD)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等縱向追蹤資料以發展前瞻性骨折追蹤研究</a:t>
            </a:r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148021EE-615F-5B6A-473F-44C81A030A0E}"/>
              </a:ext>
            </a:extLst>
          </p:cNvPr>
          <p:cNvCxnSpPr>
            <a:cxnSpLocks/>
          </p:cNvCxnSpPr>
          <p:nvPr/>
        </p:nvCxnSpPr>
        <p:spPr>
          <a:xfrm>
            <a:off x="342900" y="0"/>
            <a:ext cx="0" cy="5143500"/>
          </a:xfrm>
          <a:prstGeom prst="line">
            <a:avLst/>
          </a:prstGeom>
          <a:ln>
            <a:solidFill>
              <a:srgbClr val="082E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DF9DDE80-A2CB-A528-EAB5-790317749139}"/>
              </a:ext>
            </a:extLst>
          </p:cNvPr>
          <p:cNvCxnSpPr/>
          <p:nvPr/>
        </p:nvCxnSpPr>
        <p:spPr>
          <a:xfrm flipH="1">
            <a:off x="0" y="4903470"/>
            <a:ext cx="8424000" cy="0"/>
          </a:xfrm>
          <a:prstGeom prst="line">
            <a:avLst/>
          </a:prstGeom>
          <a:ln>
            <a:solidFill>
              <a:srgbClr val="082E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DF691-31AA-E183-AE3E-B75649096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27D951A9-7913-BA9C-D4F1-D06C5F7ABCCC}"/>
              </a:ext>
            </a:extLst>
          </p:cNvPr>
          <p:cNvSpPr/>
          <p:nvPr/>
        </p:nvSpPr>
        <p:spPr>
          <a:xfrm>
            <a:off x="0" y="528320"/>
            <a:ext cx="9144000" cy="461518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1CA359E5-E4D8-7B19-31D1-A8A27EE253BA}"/>
              </a:ext>
            </a:extLst>
          </p:cNvPr>
          <p:cNvGrpSpPr/>
          <p:nvPr/>
        </p:nvGrpSpPr>
        <p:grpSpPr>
          <a:xfrm>
            <a:off x="826542" y="1523710"/>
            <a:ext cx="7828623" cy="3270190"/>
            <a:chOff x="949618" y="1648567"/>
            <a:chExt cx="7828623" cy="3270190"/>
          </a:xfrm>
        </p:grpSpPr>
        <p:pic>
          <p:nvPicPr>
            <p:cNvPr id="6" name="圖片 5" descr="一張含有 符號, 圖形, 圓形, 螢幕擷取畫面 的圖片&#10;&#10;AI 產生的內容可能不正確。">
              <a:extLst>
                <a:ext uri="{FF2B5EF4-FFF2-40B4-BE49-F238E27FC236}">
                  <a16:creationId xmlns:a16="http://schemas.microsoft.com/office/drawing/2014/main" id="{1C11B0FD-9DEE-75F4-372C-6BD0CC4DB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9619" y="1841237"/>
              <a:ext cx="589279" cy="589279"/>
            </a:xfrm>
            <a:prstGeom prst="rect">
              <a:avLst/>
            </a:prstGeom>
          </p:spPr>
        </p:pic>
        <p:pic>
          <p:nvPicPr>
            <p:cNvPr id="9" name="圖片 8" descr="一張含有 圖形, 符號, 圓形, 字型 的圖片&#10;&#10;AI 產生的內容可能不正確。">
              <a:extLst>
                <a:ext uri="{FF2B5EF4-FFF2-40B4-BE49-F238E27FC236}">
                  <a16:creationId xmlns:a16="http://schemas.microsoft.com/office/drawing/2014/main" id="{8ABA2D1E-6CB1-6294-61EE-FF82E9B40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9618" y="3009251"/>
              <a:ext cx="589280" cy="589280"/>
            </a:xfrm>
            <a:prstGeom prst="rect">
              <a:avLst/>
            </a:prstGeom>
          </p:spPr>
        </p:pic>
        <p:pic>
          <p:nvPicPr>
            <p:cNvPr id="11" name="圖片 10" descr="一張含有 圖形, 圓形, 標誌, 符號 的圖片&#10;&#10;AI 產生的內容可能不正確。">
              <a:extLst>
                <a:ext uri="{FF2B5EF4-FFF2-40B4-BE49-F238E27FC236}">
                  <a16:creationId xmlns:a16="http://schemas.microsoft.com/office/drawing/2014/main" id="{28915B6A-34FB-BDA0-1E8F-D572A38E4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9618" y="4154757"/>
              <a:ext cx="589280" cy="589280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B58743F3-B9CB-D736-8B06-1600183007E9}"/>
                </a:ext>
              </a:extLst>
            </p:cNvPr>
            <p:cNvSpPr txBox="1"/>
            <p:nvPr/>
          </p:nvSpPr>
          <p:spPr>
            <a:xfrm>
              <a:off x="1615441" y="1648567"/>
              <a:ext cx="7162800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TW" altLang="en-US" sz="18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應用工具開發</a:t>
              </a:r>
              <a:endParaRPr kumimoji="1" lang="en-US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研究將兩種校正方法開發為網頁應用工具，協助第二型糖尿病患者透過自行輸入資料就能獲得更準確的骨密度 </a:t>
              </a:r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T</a:t>
              </a:r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分數，降低誤診風險</a:t>
              </a:r>
              <a:r>
                <a:rPr kumimoji="1" lang="zh-TW" altLang="en-US" sz="16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。</a:t>
              </a:r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38DEF7F0-0356-BA1D-8943-7317381B4F6B}"/>
                </a:ext>
              </a:extLst>
            </p:cNvPr>
            <p:cNvSpPr txBox="1"/>
            <p:nvPr/>
          </p:nvSpPr>
          <p:spPr>
            <a:xfrm>
              <a:off x="1615441" y="2834532"/>
              <a:ext cx="7162800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TW" altLang="en-US" sz="18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操作流程</a:t>
              </a:r>
              <a:endParaRPr kumimoji="1" lang="en-US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使用者輸入基本資料（如年齡、性別、身高體重等），系統會進行 </a:t>
              </a:r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T</a:t>
              </a:r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分數校正。若勾選「我不知道」，系統會以平均值補足。</a:t>
              </a:r>
              <a:endPara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0E6FFE21-5460-E49A-3C0D-B7DD573D5232}"/>
                </a:ext>
              </a:extLst>
            </p:cNvPr>
            <p:cNvSpPr txBox="1"/>
            <p:nvPr/>
          </p:nvSpPr>
          <p:spPr>
            <a:xfrm>
              <a:off x="1615441" y="3980038"/>
              <a:ext cx="7162800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TW" altLang="en-US" sz="18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結果輸出</a:t>
              </a:r>
              <a:endParaRPr kumimoji="1" lang="en-US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系統顯示三處骨質預測圖與 </a:t>
              </a:r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T</a:t>
              </a:r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分數，並依最低值給出骨質健康判定（正常／低骨量／骨質疏鬆）。</a:t>
              </a:r>
            </a:p>
          </p:txBody>
        </p:sp>
      </p:grp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0D2F0F6A-EC04-2C28-1CD8-0F1B49658892}"/>
              </a:ext>
            </a:extLst>
          </p:cNvPr>
          <p:cNvCxnSpPr>
            <a:cxnSpLocks/>
          </p:cNvCxnSpPr>
          <p:nvPr/>
        </p:nvCxnSpPr>
        <p:spPr>
          <a:xfrm>
            <a:off x="342900" y="528320"/>
            <a:ext cx="0" cy="4615180"/>
          </a:xfrm>
          <a:prstGeom prst="line">
            <a:avLst/>
          </a:prstGeom>
          <a:ln>
            <a:solidFill>
              <a:srgbClr val="082E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標題 1">
            <a:extLst>
              <a:ext uri="{FF2B5EF4-FFF2-40B4-BE49-F238E27FC236}">
                <a16:creationId xmlns:a16="http://schemas.microsoft.com/office/drawing/2014/main" id="{FC849177-839D-1678-7C69-D0EC4D046A8B}"/>
              </a:ext>
            </a:extLst>
          </p:cNvPr>
          <p:cNvSpPr txBox="1">
            <a:spLocks/>
          </p:cNvSpPr>
          <p:nvPr/>
        </p:nvSpPr>
        <p:spPr>
          <a:xfrm>
            <a:off x="720000" y="73966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 b="0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校正模型應用工具介紹</a:t>
            </a:r>
          </a:p>
        </p:txBody>
      </p:sp>
    </p:spTree>
    <p:extLst>
      <p:ext uri="{BB962C8B-B14F-4D97-AF65-F5344CB8AC3E}">
        <p14:creationId xmlns:p14="http://schemas.microsoft.com/office/powerpoint/2010/main" val="769859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890F439-0BA8-57A6-A62C-73EB9663A637}"/>
              </a:ext>
            </a:extLst>
          </p:cNvPr>
          <p:cNvSpPr/>
          <p:nvPr/>
        </p:nvSpPr>
        <p:spPr>
          <a:xfrm>
            <a:off x="0" y="528320"/>
            <a:ext cx="9144000" cy="461518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A3DA2AD-A5BC-B27E-796A-DA1310472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000" y="1028699"/>
            <a:ext cx="13347833" cy="692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12291" name="圖片 9" descr="一張含有 文字, 螢幕擷取畫面, 收據, 設計 的圖片&#10;&#10;AI 產生的內容可能不正確。">
            <a:extLst>
              <a:ext uri="{FF2B5EF4-FFF2-40B4-BE49-F238E27FC236}">
                <a16:creationId xmlns:a16="http://schemas.microsoft.com/office/drawing/2014/main" id="{CE50C477-65BC-7CF0-E626-893DAC5D2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7" t="17162" r="19804" b="53510"/>
          <a:stretch>
            <a:fillRect/>
          </a:stretch>
        </p:blipFill>
        <p:spPr bwMode="auto">
          <a:xfrm>
            <a:off x="319950" y="1485897"/>
            <a:ext cx="3867103" cy="309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C4813B5-B330-8544-ACD8-6248E7C10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6288" y="1028699"/>
            <a:ext cx="13945674" cy="577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12293" name="圖片 8" descr="一張含有 文字, 螢幕擷取畫面, 圖表, 設計 的圖片&#10;&#10;AI 產生的內容可能不正確。">
            <a:extLst>
              <a:ext uri="{FF2B5EF4-FFF2-40B4-BE49-F238E27FC236}">
                <a16:creationId xmlns:a16="http://schemas.microsoft.com/office/drawing/2014/main" id="{7E625A03-0F2A-5F4D-C370-F9BE8760E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7" t="38843" r="15906" b="21970"/>
          <a:stretch>
            <a:fillRect/>
          </a:stretch>
        </p:blipFill>
        <p:spPr bwMode="auto">
          <a:xfrm>
            <a:off x="4587103" y="1475860"/>
            <a:ext cx="4264130" cy="309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標題 1">
            <a:extLst>
              <a:ext uri="{FF2B5EF4-FFF2-40B4-BE49-F238E27FC236}">
                <a16:creationId xmlns:a16="http://schemas.microsoft.com/office/drawing/2014/main" id="{EC5E9DF6-2071-DE7D-2F2C-F2DD88F16D5B}"/>
              </a:ext>
            </a:extLst>
          </p:cNvPr>
          <p:cNvSpPr txBox="1">
            <a:spLocks/>
          </p:cNvSpPr>
          <p:nvPr/>
        </p:nvSpPr>
        <p:spPr>
          <a:xfrm>
            <a:off x="319950" y="71574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 b="0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校正模型應用工具示意圖</a:t>
            </a:r>
          </a:p>
        </p:txBody>
      </p:sp>
    </p:spTree>
    <p:extLst>
      <p:ext uri="{BB962C8B-B14F-4D97-AF65-F5344CB8AC3E}">
        <p14:creationId xmlns:p14="http://schemas.microsoft.com/office/powerpoint/2010/main" val="1438207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B9DE2FE-5FBE-EEC9-4C49-37DD4F20D997}"/>
              </a:ext>
            </a:extLst>
          </p:cNvPr>
          <p:cNvSpPr/>
          <p:nvPr/>
        </p:nvSpPr>
        <p:spPr>
          <a:xfrm>
            <a:off x="4080516" y="0"/>
            <a:ext cx="5063480" cy="51435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62" name="Google Shape;562;p49"/>
          <p:cNvSpPr txBox="1">
            <a:spLocks noGrp="1"/>
          </p:cNvSpPr>
          <p:nvPr>
            <p:ph type="ctrTitle"/>
          </p:nvPr>
        </p:nvSpPr>
        <p:spPr>
          <a:xfrm>
            <a:off x="4855456" y="1906725"/>
            <a:ext cx="35136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cxnSp>
        <p:nvCxnSpPr>
          <p:cNvPr id="573" name="Google Shape;573;p49"/>
          <p:cNvCxnSpPr/>
          <p:nvPr/>
        </p:nvCxnSpPr>
        <p:spPr>
          <a:xfrm rot="10800000">
            <a:off x="1972225" y="-37800"/>
            <a:ext cx="0" cy="5219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74" name="Google Shape;574;p49"/>
          <p:cNvGrpSpPr/>
          <p:nvPr/>
        </p:nvGrpSpPr>
        <p:grpSpPr>
          <a:xfrm flipH="1">
            <a:off x="2034866" y="4275565"/>
            <a:ext cx="394125" cy="271746"/>
            <a:chOff x="215225" y="4734875"/>
            <a:chExt cx="394125" cy="271800"/>
          </a:xfrm>
        </p:grpSpPr>
        <p:sp>
          <p:nvSpPr>
            <p:cNvPr id="575" name="Google Shape;575;p49"/>
            <p:cNvSpPr/>
            <p:nvPr/>
          </p:nvSpPr>
          <p:spPr>
            <a:xfrm>
              <a:off x="215225" y="4734875"/>
              <a:ext cx="271800" cy="2718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9"/>
            <p:cNvSpPr/>
            <p:nvPr/>
          </p:nvSpPr>
          <p:spPr>
            <a:xfrm>
              <a:off x="337550" y="4734875"/>
              <a:ext cx="271800" cy="2718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文字方塊 3">
            <a:extLst>
              <a:ext uri="{FF2B5EF4-FFF2-40B4-BE49-F238E27FC236}">
                <a16:creationId xmlns:a16="http://schemas.microsoft.com/office/drawing/2014/main" id="{B1B69A6D-6116-895D-BCA7-21FD8E7D8301}"/>
              </a:ext>
            </a:extLst>
          </p:cNvPr>
          <p:cNvSpPr txBox="1"/>
          <p:nvPr/>
        </p:nvSpPr>
        <p:spPr>
          <a:xfrm>
            <a:off x="5046346" y="2726445"/>
            <a:ext cx="3131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600" dirty="0">
                <a:solidFill>
                  <a:srgbClr val="082E5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報告分享到此結束，由衷感謝各位師長與同學的參與。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3"/>
          <p:cNvSpPr txBox="1">
            <a:spLocks noGrp="1"/>
          </p:cNvSpPr>
          <p:nvPr>
            <p:ph type="title"/>
          </p:nvPr>
        </p:nvSpPr>
        <p:spPr>
          <a:xfrm>
            <a:off x="3954780" y="2080950"/>
            <a:ext cx="4737010" cy="9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研究動機與目的</a:t>
            </a:r>
            <a:endParaRPr sz="4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73" name="Google Shape;373;p3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1117500" cy="94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374" name="Google Shape;374;p33"/>
          <p:cNvCxnSpPr/>
          <p:nvPr/>
        </p:nvCxnSpPr>
        <p:spPr>
          <a:xfrm>
            <a:off x="-286075" y="3152400"/>
            <a:ext cx="9896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0ED0C97-32BE-C673-0DC8-45EA3F472BD0}"/>
              </a:ext>
            </a:extLst>
          </p:cNvPr>
          <p:cNvSpPr/>
          <p:nvPr/>
        </p:nvSpPr>
        <p:spPr>
          <a:xfrm>
            <a:off x="0" y="525780"/>
            <a:ext cx="9144000" cy="461772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Google Shape;387;p35">
            <a:extLst>
              <a:ext uri="{FF2B5EF4-FFF2-40B4-BE49-F238E27FC236}">
                <a16:creationId xmlns:a16="http://schemas.microsoft.com/office/drawing/2014/main" id="{09048D77-BE7E-9000-B936-49EBE39DBC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260" y="647948"/>
            <a:ext cx="7704000" cy="10637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研究動機</a:t>
            </a:r>
            <a:r>
              <a:rPr lang="en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br>
              <a:rPr lang="en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第二型糖尿病患者骨密度數值之潛在憂患</a:t>
            </a: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1DA0D23-56A5-C8C6-EF5F-962659969C37}"/>
              </a:ext>
            </a:extLst>
          </p:cNvPr>
          <p:cNvSpPr txBox="1"/>
          <p:nvPr/>
        </p:nvSpPr>
        <p:spPr>
          <a:xfrm>
            <a:off x="2256866" y="1596014"/>
            <a:ext cx="52806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TW" altLang="en-US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正常情況</a:t>
            </a:r>
            <a:endParaRPr kumimoji="1" lang="en-US" altLang="zh-TW" sz="18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i="0" u="none" strike="noStrike" dirty="0">
                <a:solidFill>
                  <a:schemeClr val="bg1">
                    <a:lumMod val="1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骨密度數值低</a:t>
            </a: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，骨質流失嚴重，骨折風險較高</a:t>
            </a:r>
            <a:endParaRPr lang="en-US" altLang="zh-TW" sz="1600" i="0" u="none" strike="noStrike" dirty="0">
              <a:solidFill>
                <a:srgbClr val="000000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7" name="圖片 6" descr="一張含有 黑色, 黑暗 的圖片&#10;&#10;AI 產生的內容可能不正確。">
            <a:extLst>
              <a:ext uri="{FF2B5EF4-FFF2-40B4-BE49-F238E27FC236}">
                <a16:creationId xmlns:a16="http://schemas.microsoft.com/office/drawing/2014/main" id="{4FB474A5-FD49-3986-0611-383E38DC1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134" y="1785582"/>
            <a:ext cx="837368" cy="83736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22B1D403-72D6-8DFB-F4E1-4459A0C8A48A}"/>
              </a:ext>
            </a:extLst>
          </p:cNvPr>
          <p:cNvSpPr txBox="1"/>
          <p:nvPr/>
        </p:nvSpPr>
        <p:spPr>
          <a:xfrm>
            <a:off x="2256866" y="2554205"/>
            <a:ext cx="6052744" cy="1339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TW" altLang="en-US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骨質矛盾悖論現象</a:t>
            </a:r>
            <a:r>
              <a:rPr kumimoji="1" lang="en-US" altLang="zh-TW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第二型糖尿病</a:t>
            </a:r>
            <a:r>
              <a:rPr kumimoji="1" lang="en-US" altLang="zh-TW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1600" dirty="0">
                <a:solidFill>
                  <a:schemeClr val="bg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骨折風險更高，骨密度數值較非糖尿病患者</a:t>
            </a:r>
            <a:r>
              <a:rPr kumimoji="1" lang="zh-TW" altLang="en-US" sz="16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相等甚至更高</a:t>
            </a:r>
            <a:endParaRPr kumimoji="1" lang="en-US" altLang="zh-TW" sz="1600" b="1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600" dirty="0">
                <a:solidFill>
                  <a:schemeClr val="bg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</a:t>
            </a:r>
            <a:r>
              <a:rPr kumimoji="1" lang="en-US" altLang="zh-TW" sz="1600" dirty="0">
                <a:solidFill>
                  <a:schemeClr val="bg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itchFamily="2" charset="2"/>
              </a:rPr>
              <a:t> </a:t>
            </a:r>
            <a:r>
              <a:rPr kumimoji="1" lang="zh-TW" altLang="en-US" sz="1600" dirty="0">
                <a:solidFill>
                  <a:schemeClr val="bg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itchFamily="2" charset="2"/>
              </a:rPr>
              <a:t>骨密度數值</a:t>
            </a:r>
            <a:r>
              <a:rPr kumimoji="1" lang="zh-TW" altLang="en-US" sz="1600" b="1" u="sng" dirty="0">
                <a:solidFill>
                  <a:schemeClr val="bg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低估糖尿病患者的骨折風險</a:t>
            </a:r>
          </a:p>
        </p:txBody>
      </p:sp>
      <p:pic>
        <p:nvPicPr>
          <p:cNvPr id="9" name="圖片 8" descr="一張含有 黑色, 黑暗 的圖片&#10;&#10;AI 產生的內容可能不正確。">
            <a:extLst>
              <a:ext uri="{FF2B5EF4-FFF2-40B4-BE49-F238E27FC236}">
                <a16:creationId xmlns:a16="http://schemas.microsoft.com/office/drawing/2014/main" id="{088E0D21-E9D3-563E-1628-2BC02CA95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134" y="2834640"/>
            <a:ext cx="837368" cy="837368"/>
          </a:xfrm>
          <a:prstGeom prst="rect">
            <a:avLst/>
          </a:prstGeom>
        </p:spPr>
      </p:pic>
      <p:sp>
        <p:nvSpPr>
          <p:cNvPr id="10" name="Google Shape;589;p26">
            <a:extLst>
              <a:ext uri="{FF2B5EF4-FFF2-40B4-BE49-F238E27FC236}">
                <a16:creationId xmlns:a16="http://schemas.microsoft.com/office/drawing/2014/main" id="{47EFAA76-B8C5-ACCD-4538-AF9AA290CCB7}"/>
              </a:ext>
            </a:extLst>
          </p:cNvPr>
          <p:cNvSpPr txBox="1"/>
          <p:nvPr/>
        </p:nvSpPr>
        <p:spPr>
          <a:xfrm>
            <a:off x="1645390" y="3959506"/>
            <a:ext cx="5853220" cy="953400"/>
          </a:xfrm>
          <a:prstGeom prst="rect">
            <a:avLst/>
          </a:prstGeom>
          <a:solidFill>
            <a:srgbClr val="FFFA00">
              <a:alpha val="55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err="1">
                <a:solidFill>
                  <a:schemeClr val="dk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uli"/>
                <a:sym typeface="Muli"/>
              </a:rPr>
              <a:t>現行骨密測量方法</a:t>
            </a:r>
            <a:r>
              <a:rPr lang="en" sz="1600" b="1" dirty="0">
                <a:solidFill>
                  <a:schemeClr val="dk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uli"/>
                <a:sym typeface="Muli"/>
              </a:rPr>
              <a:t>(DXA)</a:t>
            </a:r>
            <a:r>
              <a:rPr lang="en" sz="1600" b="1" dirty="0" err="1">
                <a:solidFill>
                  <a:schemeClr val="dk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uli"/>
                <a:sym typeface="Muli"/>
              </a:rPr>
              <a:t>與其判斷骨折風險的標準並不完全準確</a:t>
            </a:r>
            <a:br>
              <a:rPr lang="en" sz="1600" b="1" dirty="0">
                <a:solidFill>
                  <a:schemeClr val="dk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uli"/>
                <a:sym typeface="Muli"/>
              </a:rPr>
            </a:br>
            <a:r>
              <a:rPr lang="en" sz="16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uli"/>
                <a:sym typeface="Muli"/>
              </a:rPr>
              <a:t>→</a:t>
            </a:r>
            <a:r>
              <a:rPr lang="zh-TW" altLang="en-US" sz="16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uli"/>
                <a:sym typeface="Muli"/>
              </a:rPr>
              <a:t> 糖尿病患者處於骨折高風險而不自知</a:t>
            </a:r>
            <a:endParaRPr sz="1600" b="1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344017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52DFC-D473-DD90-CE8F-001A20EDA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22227F9-72B0-A242-7992-F3EA3509D0C7}"/>
              </a:ext>
            </a:extLst>
          </p:cNvPr>
          <p:cNvSpPr/>
          <p:nvPr/>
        </p:nvSpPr>
        <p:spPr>
          <a:xfrm>
            <a:off x="0" y="525780"/>
            <a:ext cx="9144000" cy="461772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Google Shape;387;p35">
            <a:extLst>
              <a:ext uri="{FF2B5EF4-FFF2-40B4-BE49-F238E27FC236}">
                <a16:creationId xmlns:a16="http://schemas.microsoft.com/office/drawing/2014/main" id="{03CA1A8D-5F06-9B43-74EA-9EE75FF106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260" y="647948"/>
            <a:ext cx="8035380" cy="10637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研究目的</a:t>
            </a:r>
            <a:r>
              <a:rPr lang="en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br>
              <a:rPr lang="en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建立臺灣第二型糖尿病患者骨質狀態之正確評估方法</a:t>
            </a: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DF8C9025-AD6D-C7C0-EAE3-DE6413CB626E}"/>
              </a:ext>
            </a:extLst>
          </p:cNvPr>
          <p:cNvGrpSpPr/>
          <p:nvPr/>
        </p:nvGrpSpPr>
        <p:grpSpPr>
          <a:xfrm>
            <a:off x="729390" y="2095930"/>
            <a:ext cx="7605120" cy="2671775"/>
            <a:chOff x="487319" y="1764424"/>
            <a:chExt cx="7605120" cy="2671775"/>
          </a:xfrm>
        </p:grpSpPr>
        <p:pic>
          <p:nvPicPr>
            <p:cNvPr id="3" name="圖片 2" descr="一張含有 圖形, 標誌, 字型, 設計 的圖片&#10;&#10;AI 產生的內容可能不正確。">
              <a:extLst>
                <a:ext uri="{FF2B5EF4-FFF2-40B4-BE49-F238E27FC236}">
                  <a16:creationId xmlns:a16="http://schemas.microsoft.com/office/drawing/2014/main" id="{F94D5CC0-8A10-1CD3-9F96-15480167E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3111" y="1764425"/>
              <a:ext cx="1287555" cy="1287555"/>
            </a:xfrm>
            <a:prstGeom prst="rect">
              <a:avLst/>
            </a:prstGeom>
          </p:spPr>
        </p:pic>
        <p:pic>
          <p:nvPicPr>
            <p:cNvPr id="4" name="圖片 3" descr="一張含有 圓形, 圖形, 藝術, 設計 的圖片&#10;&#10;AI 產生的內容可能不正確。">
              <a:extLst>
                <a:ext uri="{FF2B5EF4-FFF2-40B4-BE49-F238E27FC236}">
                  <a16:creationId xmlns:a16="http://schemas.microsoft.com/office/drawing/2014/main" id="{633CEE3C-5B5A-A20A-957C-B9568667E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46102" y="1765889"/>
              <a:ext cx="1287556" cy="1287556"/>
            </a:xfrm>
            <a:prstGeom prst="rect">
              <a:avLst/>
            </a:prstGeom>
          </p:spPr>
        </p:pic>
        <p:pic>
          <p:nvPicPr>
            <p:cNvPr id="11" name="圖片 10" descr="一張含有 圓形, 圖形, 螢幕擷取畫面, 設計 的圖片&#10;&#10;AI 產生的內容可能不正確。">
              <a:extLst>
                <a:ext uri="{FF2B5EF4-FFF2-40B4-BE49-F238E27FC236}">
                  <a16:creationId xmlns:a16="http://schemas.microsoft.com/office/drawing/2014/main" id="{05CD63A0-7F01-5985-1456-A14FEF4C8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9090" y="1764424"/>
              <a:ext cx="1287556" cy="1287556"/>
            </a:xfrm>
            <a:prstGeom prst="rect">
              <a:avLst/>
            </a:prstGeom>
          </p:spPr>
        </p:pic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C7F12014-57C5-87C8-440D-DBAB41D89E3F}"/>
                </a:ext>
              </a:extLst>
            </p:cNvPr>
            <p:cNvGrpSpPr/>
            <p:nvPr/>
          </p:nvGrpSpPr>
          <p:grpSpPr>
            <a:xfrm>
              <a:off x="487319" y="3140764"/>
              <a:ext cx="7605120" cy="1295435"/>
              <a:chOff x="592275" y="3238559"/>
              <a:chExt cx="7605120" cy="1295435"/>
            </a:xfrm>
          </p:grpSpPr>
          <p:grpSp>
            <p:nvGrpSpPr>
              <p:cNvPr id="13" name="群組 12">
                <a:extLst>
                  <a:ext uri="{FF2B5EF4-FFF2-40B4-BE49-F238E27FC236}">
                    <a16:creationId xmlns:a16="http://schemas.microsoft.com/office/drawing/2014/main" id="{FA98A0DC-3623-84B4-19BB-5C29DD977C9E}"/>
                  </a:ext>
                </a:extLst>
              </p:cNvPr>
              <p:cNvGrpSpPr/>
              <p:nvPr/>
            </p:nvGrpSpPr>
            <p:grpSpPr>
              <a:xfrm>
                <a:off x="592275" y="3246439"/>
                <a:ext cx="2071100" cy="1279675"/>
                <a:chOff x="379593" y="2685304"/>
                <a:chExt cx="2071100" cy="1279675"/>
              </a:xfrm>
            </p:grpSpPr>
            <p:sp>
              <p:nvSpPr>
                <p:cNvPr id="22" name="圓角矩形 21">
                  <a:extLst>
                    <a:ext uri="{FF2B5EF4-FFF2-40B4-BE49-F238E27FC236}">
                      <a16:creationId xmlns:a16="http://schemas.microsoft.com/office/drawing/2014/main" id="{58C3B262-3608-18BF-7D36-CEEEC612A3EF}"/>
                    </a:ext>
                  </a:extLst>
                </p:cNvPr>
                <p:cNvSpPr/>
                <p:nvPr/>
              </p:nvSpPr>
              <p:spPr>
                <a:xfrm>
                  <a:off x="379594" y="2685304"/>
                  <a:ext cx="2071099" cy="1279675"/>
                </a:xfrm>
                <a:prstGeom prst="roundRect">
                  <a:avLst/>
                </a:prstGeom>
                <a:solidFill>
                  <a:schemeClr val="tx1">
                    <a:lumMod val="10000"/>
                    <a:lumOff val="90000"/>
                  </a:schemeClr>
                </a:solidFill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22CA0BE3-933E-9640-8CFC-636758DC2BAB}"/>
                    </a:ext>
                  </a:extLst>
                </p:cNvPr>
                <p:cNvSpPr txBox="1"/>
                <p:nvPr/>
              </p:nvSpPr>
              <p:spPr>
                <a:xfrm>
                  <a:off x="379593" y="2998034"/>
                  <a:ext cx="207109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TW" altLang="en-US" sz="1800" dirty="0"/>
                    <a:t>分析糖尿病與骨骼關聯性與影響</a:t>
                  </a:r>
                </a:p>
              </p:txBody>
            </p:sp>
          </p:grpSp>
          <p:grpSp>
            <p:nvGrpSpPr>
              <p:cNvPr id="14" name="群組 13">
                <a:extLst>
                  <a:ext uri="{FF2B5EF4-FFF2-40B4-BE49-F238E27FC236}">
                    <a16:creationId xmlns:a16="http://schemas.microsoft.com/office/drawing/2014/main" id="{26943CBB-3F2F-5FF8-EE13-3B2FDC72E04D}"/>
                  </a:ext>
                </a:extLst>
              </p:cNvPr>
              <p:cNvGrpSpPr/>
              <p:nvPr/>
            </p:nvGrpSpPr>
            <p:grpSpPr>
              <a:xfrm>
                <a:off x="3359287" y="3238559"/>
                <a:ext cx="2071099" cy="1287555"/>
                <a:chOff x="379594" y="2685304"/>
                <a:chExt cx="2071099" cy="1287555"/>
              </a:xfrm>
            </p:grpSpPr>
            <p:sp>
              <p:nvSpPr>
                <p:cNvPr id="20" name="圓角矩形 19">
                  <a:extLst>
                    <a:ext uri="{FF2B5EF4-FFF2-40B4-BE49-F238E27FC236}">
                      <a16:creationId xmlns:a16="http://schemas.microsoft.com/office/drawing/2014/main" id="{DA87FEBF-7BE8-2C6B-A182-FF3F6C64482B}"/>
                    </a:ext>
                  </a:extLst>
                </p:cNvPr>
                <p:cNvSpPr/>
                <p:nvPr/>
              </p:nvSpPr>
              <p:spPr>
                <a:xfrm>
                  <a:off x="379594" y="2685304"/>
                  <a:ext cx="2071099" cy="1287555"/>
                </a:xfrm>
                <a:prstGeom prst="roundRect">
                  <a:avLst/>
                </a:prstGeom>
                <a:solidFill>
                  <a:schemeClr val="tx1">
                    <a:lumMod val="10000"/>
                    <a:lumOff val="90000"/>
                  </a:schemeClr>
                </a:solidFill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A398DFF3-196E-B989-B88E-4DE9ABF5204A}"/>
                    </a:ext>
                  </a:extLst>
                </p:cNvPr>
                <p:cNvSpPr txBox="1"/>
                <p:nvPr/>
              </p:nvSpPr>
              <p:spPr>
                <a:xfrm>
                  <a:off x="379594" y="3005915"/>
                  <a:ext cx="207109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TW" altLang="en-US" sz="1800" dirty="0"/>
                    <a:t>發展骨密度數值正確評估方法</a:t>
                  </a:r>
                </a:p>
              </p:txBody>
            </p:sp>
          </p:grpSp>
          <p:grpSp>
            <p:nvGrpSpPr>
              <p:cNvPr id="15" name="群組 14">
                <a:extLst>
                  <a:ext uri="{FF2B5EF4-FFF2-40B4-BE49-F238E27FC236}">
                    <a16:creationId xmlns:a16="http://schemas.microsoft.com/office/drawing/2014/main" id="{F5B91255-3057-7FE4-B4B9-AC32B611A58B}"/>
                  </a:ext>
                </a:extLst>
              </p:cNvPr>
              <p:cNvGrpSpPr/>
              <p:nvPr/>
            </p:nvGrpSpPr>
            <p:grpSpPr>
              <a:xfrm>
                <a:off x="6126296" y="3246439"/>
                <a:ext cx="2071099" cy="1287555"/>
                <a:chOff x="379594" y="2685304"/>
                <a:chExt cx="2071099" cy="1287555"/>
              </a:xfrm>
            </p:grpSpPr>
            <p:sp>
              <p:nvSpPr>
                <p:cNvPr id="18" name="圓角矩形 17">
                  <a:extLst>
                    <a:ext uri="{FF2B5EF4-FFF2-40B4-BE49-F238E27FC236}">
                      <a16:creationId xmlns:a16="http://schemas.microsoft.com/office/drawing/2014/main" id="{7ACF34AF-FAE5-94BF-DAAF-571389E22A2F}"/>
                    </a:ext>
                  </a:extLst>
                </p:cNvPr>
                <p:cNvSpPr/>
                <p:nvPr/>
              </p:nvSpPr>
              <p:spPr>
                <a:xfrm>
                  <a:off x="379594" y="2685304"/>
                  <a:ext cx="2071099" cy="1287555"/>
                </a:xfrm>
                <a:prstGeom prst="roundRect">
                  <a:avLst/>
                </a:prstGeom>
                <a:solidFill>
                  <a:schemeClr val="tx1">
                    <a:lumMod val="10000"/>
                    <a:lumOff val="90000"/>
                  </a:schemeClr>
                </a:solidFill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5B1516E7-955B-ADD0-BF79-86938FD77D8F}"/>
                    </a:ext>
                  </a:extLst>
                </p:cNvPr>
                <p:cNvSpPr txBox="1"/>
                <p:nvPr/>
              </p:nvSpPr>
              <p:spPr>
                <a:xfrm>
                  <a:off x="379595" y="3001975"/>
                  <a:ext cx="207109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TW" altLang="en-US" sz="1800" dirty="0"/>
                    <a:t>提升糖尿病患骨折風險的評估準確性</a:t>
                  </a:r>
                </a:p>
              </p:txBody>
            </p:sp>
          </p:grpSp>
          <p:sp>
            <p:nvSpPr>
              <p:cNvPr id="16" name="Google Shape;601;p27">
                <a:extLst>
                  <a:ext uri="{FF2B5EF4-FFF2-40B4-BE49-F238E27FC236}">
                    <a16:creationId xmlns:a16="http://schemas.microsoft.com/office/drawing/2014/main" id="{4E8E886A-2D54-5BC1-EA1A-3AF29EDE6CC6}"/>
                  </a:ext>
                </a:extLst>
              </p:cNvPr>
              <p:cNvSpPr/>
              <p:nvPr/>
            </p:nvSpPr>
            <p:spPr>
              <a:xfrm>
                <a:off x="2583362" y="3494546"/>
                <a:ext cx="855932" cy="775575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bg2">
                  <a:lumMod val="75000"/>
                </a:schemeClr>
              </a:solidFill>
              <a:ln w="19050" cap="flat" cmpd="sng">
                <a:solidFill>
                  <a:schemeClr val="bg2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icrosoft JhengHei" panose="020B0604030504040204" pitchFamily="34" charset="-120"/>
                  <a:ea typeface="Microsoft JhengHei" panose="020B0604030504040204" pitchFamily="34" charset="-120"/>
                  <a:cs typeface="Muli"/>
                  <a:sym typeface="Muli"/>
                </a:endParaRPr>
              </a:p>
            </p:txBody>
          </p:sp>
          <p:sp>
            <p:nvSpPr>
              <p:cNvPr id="17" name="Google Shape;601;p27">
                <a:extLst>
                  <a:ext uri="{FF2B5EF4-FFF2-40B4-BE49-F238E27FC236}">
                    <a16:creationId xmlns:a16="http://schemas.microsoft.com/office/drawing/2014/main" id="{FF51A3F5-B226-CC9C-039C-6A1694ED21D5}"/>
                  </a:ext>
                </a:extLst>
              </p:cNvPr>
              <p:cNvSpPr/>
              <p:nvPr/>
            </p:nvSpPr>
            <p:spPr>
              <a:xfrm>
                <a:off x="5350375" y="3502428"/>
                <a:ext cx="855932" cy="775575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bg2">
                  <a:lumMod val="75000"/>
                </a:schemeClr>
              </a:solidFill>
              <a:ln w="19050" cap="flat" cmpd="sng">
                <a:solidFill>
                  <a:schemeClr val="bg2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icrosoft JhengHei" panose="020B0604030504040204" pitchFamily="34" charset="-120"/>
                  <a:ea typeface="Microsoft JhengHei" panose="020B0604030504040204" pitchFamily="34" charset="-120"/>
                  <a:cs typeface="Muli"/>
                  <a:sym typeface="Mul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01161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>
          <a:extLst>
            <a:ext uri="{FF2B5EF4-FFF2-40B4-BE49-F238E27FC236}">
              <a16:creationId xmlns:a16="http://schemas.microsoft.com/office/drawing/2014/main" id="{27A85300-D192-28D8-E1B4-5D1011B7D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3">
            <a:extLst>
              <a:ext uri="{FF2B5EF4-FFF2-40B4-BE49-F238E27FC236}">
                <a16:creationId xmlns:a16="http://schemas.microsoft.com/office/drawing/2014/main" id="{7B8A7452-FF19-5FBD-6251-DC01888BFD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54780" y="2080950"/>
            <a:ext cx="4737010" cy="9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研究方法</a:t>
            </a:r>
            <a:endParaRPr sz="4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73" name="Google Shape;373;p33">
            <a:extLst>
              <a:ext uri="{FF2B5EF4-FFF2-40B4-BE49-F238E27FC236}">
                <a16:creationId xmlns:a16="http://schemas.microsoft.com/office/drawing/2014/main" id="{4E7B7024-E4DE-88C2-29A9-F90CAE1454F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1117500" cy="94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374" name="Google Shape;374;p33">
            <a:extLst>
              <a:ext uri="{FF2B5EF4-FFF2-40B4-BE49-F238E27FC236}">
                <a16:creationId xmlns:a16="http://schemas.microsoft.com/office/drawing/2014/main" id="{20E2D7B0-D8F5-7802-DC8F-06178F9A8782}"/>
              </a:ext>
            </a:extLst>
          </p:cNvPr>
          <p:cNvCxnSpPr/>
          <p:nvPr/>
        </p:nvCxnSpPr>
        <p:spPr>
          <a:xfrm>
            <a:off x="-286075" y="3152400"/>
            <a:ext cx="9896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91005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 56">
            <a:extLst>
              <a:ext uri="{FF2B5EF4-FFF2-40B4-BE49-F238E27FC236}">
                <a16:creationId xmlns:a16="http://schemas.microsoft.com/office/drawing/2014/main" id="{B5223F7B-BA16-314C-F5BC-79223EF965D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ㄕ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3975F807-4163-92B4-C5F7-09D51EAA3A3B}"/>
              </a:ext>
            </a:extLst>
          </p:cNvPr>
          <p:cNvSpPr txBox="1"/>
          <p:nvPr/>
        </p:nvSpPr>
        <p:spPr>
          <a:xfrm>
            <a:off x="95197" y="3793984"/>
            <a:ext cx="1754320" cy="1022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建立校正模型</a:t>
            </a:r>
            <a:endParaRPr kumimoji="1"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迴歸校正方法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多重插補校正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944E936A-392A-635A-6BBC-9A3011A08562}"/>
              </a:ext>
            </a:extLst>
          </p:cNvPr>
          <p:cNvSpPr txBox="1"/>
          <p:nvPr/>
        </p:nvSpPr>
        <p:spPr>
          <a:xfrm>
            <a:off x="6483200" y="3955567"/>
            <a:ext cx="2297320" cy="69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b="1" dirty="0">
                <a:solidFill>
                  <a:schemeClr val="bg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探索生物學作用機制</a:t>
            </a:r>
            <a:endParaRPr kumimoji="1" lang="en-US" altLang="zh-TW" b="1" dirty="0">
              <a:solidFill>
                <a:schemeClr val="bg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貝葉斯網絡分析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CE2C494D-E14E-D4C9-4A4A-244919953D71}"/>
              </a:ext>
            </a:extLst>
          </p:cNvPr>
          <p:cNvSpPr/>
          <p:nvPr/>
        </p:nvSpPr>
        <p:spPr>
          <a:xfrm>
            <a:off x="3105196" y="1803642"/>
            <a:ext cx="2071099" cy="880323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584CB39-F9D4-DFB4-3F36-D6D36DB720F4}"/>
              </a:ext>
            </a:extLst>
          </p:cNvPr>
          <p:cNvSpPr txBox="1"/>
          <p:nvPr/>
        </p:nvSpPr>
        <p:spPr>
          <a:xfrm>
            <a:off x="3068300" y="2055271"/>
            <a:ext cx="2144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b="1" dirty="0">
                <a:solidFill>
                  <a:schemeClr val="bg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辨識差異來源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1055D3BD-743F-5A7D-CC63-47212879D099}"/>
              </a:ext>
            </a:extLst>
          </p:cNvPr>
          <p:cNvSpPr txBox="1"/>
          <p:nvPr/>
        </p:nvSpPr>
        <p:spPr>
          <a:xfrm>
            <a:off x="5297054" y="1928332"/>
            <a:ext cx="332403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比較</a:t>
            </a:r>
            <a:r>
              <a:rPr kumimoji="1" lang="en-US" altLang="zh-TW" b="1" dirty="0">
                <a:solidFill>
                  <a:schemeClr val="tx1"/>
                </a:solidFill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DXA</a:t>
            </a:r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與</a:t>
            </a:r>
            <a:r>
              <a:rPr kumimoji="1" lang="zh-TW" altLang="en-US" b="1" dirty="0">
                <a:solidFill>
                  <a:schemeClr val="tx1"/>
                </a:solidFill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超音波</a:t>
            </a:r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量測的骨密數值</a:t>
            </a:r>
            <a:endParaRPr kumimoji="1"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邏輯斯迴歸、分層分析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E0A7D9ED-E7A4-6991-19DA-F3391E4F30CA}"/>
              </a:ext>
            </a:extLst>
          </p:cNvPr>
          <p:cNvSpPr txBox="1"/>
          <p:nvPr/>
        </p:nvSpPr>
        <p:spPr>
          <a:xfrm>
            <a:off x="1505596" y="3157061"/>
            <a:ext cx="804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If YES</a:t>
            </a:r>
            <a:endParaRPr kumimoji="1" lang="zh-TW" altLang="en-US" sz="1800" b="1" dirty="0">
              <a:solidFill>
                <a:schemeClr val="tx1">
                  <a:lumMod val="50000"/>
                  <a:lumOff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5833F365-5AFD-7222-DF41-200986C9E9F5}"/>
              </a:ext>
            </a:extLst>
          </p:cNvPr>
          <p:cNvSpPr txBox="1"/>
          <p:nvPr/>
        </p:nvSpPr>
        <p:spPr>
          <a:xfrm>
            <a:off x="5878261" y="3157061"/>
            <a:ext cx="804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If NO</a:t>
            </a:r>
            <a:endParaRPr kumimoji="1" lang="zh-TW" altLang="en-US" sz="1800" b="1" dirty="0">
              <a:solidFill>
                <a:schemeClr val="tx1">
                  <a:lumMod val="50000"/>
                  <a:lumOff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5E85B001-E7DB-D137-9C97-F4EA39211EC7}"/>
              </a:ext>
            </a:extLst>
          </p:cNvPr>
          <p:cNvGrpSpPr/>
          <p:nvPr/>
        </p:nvGrpSpPr>
        <p:grpSpPr>
          <a:xfrm>
            <a:off x="345869" y="309758"/>
            <a:ext cx="8833993" cy="880323"/>
            <a:chOff x="617883" y="419112"/>
            <a:chExt cx="8833993" cy="880323"/>
          </a:xfrm>
        </p:grpSpPr>
        <p:sp>
          <p:nvSpPr>
            <p:cNvPr id="39" name="圓角矩形 38">
              <a:extLst>
                <a:ext uri="{FF2B5EF4-FFF2-40B4-BE49-F238E27FC236}">
                  <a16:creationId xmlns:a16="http://schemas.microsoft.com/office/drawing/2014/main" id="{8907AC02-00C4-2DFA-1C00-920907798E65}"/>
                </a:ext>
              </a:extLst>
            </p:cNvPr>
            <p:cNvSpPr/>
            <p:nvPr/>
          </p:nvSpPr>
          <p:spPr>
            <a:xfrm>
              <a:off x="3377210" y="419112"/>
              <a:ext cx="2071099" cy="880323"/>
            </a:xfrm>
            <a:prstGeom prst="roundRect">
              <a:avLst/>
            </a:prstGeom>
            <a:solidFill>
              <a:schemeClr val="tx1">
                <a:lumMod val="10000"/>
                <a:lumOff val="90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B252E46E-F516-9C9A-1C4D-78C46E15178C}"/>
                </a:ext>
              </a:extLst>
            </p:cNvPr>
            <p:cNvSpPr txBox="1"/>
            <p:nvPr/>
          </p:nvSpPr>
          <p:spPr>
            <a:xfrm>
              <a:off x="3377212" y="489941"/>
              <a:ext cx="214489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dirty="0">
                  <a:solidFill>
                    <a:schemeClr val="bg1">
                      <a:lumMod val="1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糖尿病患者 </a:t>
              </a:r>
              <a:r>
                <a:rPr kumimoji="1" lang="en-US" altLang="zh-TW" dirty="0">
                  <a:solidFill>
                    <a:schemeClr val="bg1">
                      <a:lumMod val="1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vs. </a:t>
              </a:r>
              <a:r>
                <a:rPr kumimoji="1" lang="zh-TW" altLang="en-US" dirty="0">
                  <a:solidFill>
                    <a:schemeClr val="bg1">
                      <a:lumMod val="1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無病症者</a:t>
              </a:r>
              <a:br>
                <a:rPr kumimoji="1" lang="en-US" altLang="zh-TW" dirty="0">
                  <a:solidFill>
                    <a:schemeClr val="bg1">
                      <a:lumMod val="1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</a:br>
              <a:r>
                <a:rPr kumimoji="1" lang="zh-TW" altLang="en-US" dirty="0">
                  <a:solidFill>
                    <a:schemeClr val="bg1">
                      <a:lumMod val="1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骨質密度數值</a:t>
              </a:r>
              <a:endParaRPr kumimoji="1" lang="en-US" altLang="zh-TW" dirty="0">
                <a:solidFill>
                  <a:schemeClr val="bg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algn="ctr"/>
              <a:r>
                <a:rPr kumimoji="1" lang="zh-TW" altLang="en-US" b="1" dirty="0">
                  <a:solidFill>
                    <a:schemeClr val="bg1">
                      <a:lumMod val="1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整體差異趨勢存在</a:t>
              </a: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1E180AB0-E77C-33FE-F287-D20EA4F5E88A}"/>
                </a:ext>
              </a:extLst>
            </p:cNvPr>
            <p:cNvSpPr txBox="1"/>
            <p:nvPr/>
          </p:nvSpPr>
          <p:spPr>
            <a:xfrm>
              <a:off x="5843435" y="489941"/>
              <a:ext cx="360844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維度縮減、視覺化：主成分分析、</a:t>
              </a:r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t-SNE</a:t>
              </a:r>
            </a:p>
            <a:p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數據整體結構：</a:t>
              </a:r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K-Means</a:t>
              </a:r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集群分析</a:t>
              </a:r>
              <a:endPara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數據差異形式：多元線性迴歸</a:t>
              </a:r>
              <a:endPara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3EE0783C-6FFD-0466-E6D4-D63C6EB5BB6F}"/>
                </a:ext>
              </a:extLst>
            </p:cNvPr>
            <p:cNvSpPr txBox="1"/>
            <p:nvPr/>
          </p:nvSpPr>
          <p:spPr>
            <a:xfrm>
              <a:off x="617883" y="609791"/>
              <a:ext cx="27123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驗證</a:t>
              </a:r>
              <a:r>
                <a:rPr kumimoji="1" lang="en-US" altLang="zh-TW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DXA</a:t>
              </a:r>
              <a:r>
                <a:rPr kumimoji="1" lang="zh-TW" altLang="en-US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測量之骨密度數值無法準確反應糖尿病患的骨質狀況</a:t>
              </a:r>
            </a:p>
          </p:txBody>
        </p:sp>
        <p:sp>
          <p:nvSpPr>
            <p:cNvPr id="38" name="左大括弧 37">
              <a:extLst>
                <a:ext uri="{FF2B5EF4-FFF2-40B4-BE49-F238E27FC236}">
                  <a16:creationId xmlns:a16="http://schemas.microsoft.com/office/drawing/2014/main" id="{163C9948-DA4C-E268-38B5-F72EF1CDACF5}"/>
                </a:ext>
              </a:extLst>
            </p:cNvPr>
            <p:cNvSpPr/>
            <p:nvPr/>
          </p:nvSpPr>
          <p:spPr>
            <a:xfrm>
              <a:off x="5569068" y="620205"/>
              <a:ext cx="274367" cy="502392"/>
            </a:xfrm>
            <a:prstGeom prst="leftBrac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8C79090C-8F56-064E-CBB5-9C383411903B}"/>
              </a:ext>
            </a:extLst>
          </p:cNvPr>
          <p:cNvGrpSpPr/>
          <p:nvPr/>
        </p:nvGrpSpPr>
        <p:grpSpPr>
          <a:xfrm>
            <a:off x="1789526" y="3864957"/>
            <a:ext cx="1268704" cy="880323"/>
            <a:chOff x="1959916" y="3894241"/>
            <a:chExt cx="1268704" cy="880323"/>
          </a:xfrm>
        </p:grpSpPr>
        <p:sp>
          <p:nvSpPr>
            <p:cNvPr id="41" name="圓角矩形 40">
              <a:extLst>
                <a:ext uri="{FF2B5EF4-FFF2-40B4-BE49-F238E27FC236}">
                  <a16:creationId xmlns:a16="http://schemas.microsoft.com/office/drawing/2014/main" id="{BF5791CF-E894-98C0-441D-8A81232AEB5F}"/>
                </a:ext>
              </a:extLst>
            </p:cNvPr>
            <p:cNvSpPr/>
            <p:nvPr/>
          </p:nvSpPr>
          <p:spPr>
            <a:xfrm>
              <a:off x="1960572" y="3894241"/>
              <a:ext cx="1268048" cy="880323"/>
            </a:xfrm>
            <a:prstGeom prst="roundRect">
              <a:avLst/>
            </a:prstGeom>
            <a:solidFill>
              <a:schemeClr val="tx1">
                <a:lumMod val="10000"/>
                <a:lumOff val="90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4376D4E5-40DD-0BE6-F6CC-0A87A5CBF1BC}"/>
                </a:ext>
              </a:extLst>
            </p:cNvPr>
            <p:cNvSpPr txBox="1"/>
            <p:nvPr/>
          </p:nvSpPr>
          <p:spPr>
            <a:xfrm>
              <a:off x="1959916" y="4149736"/>
              <a:ext cx="1268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b="1" dirty="0">
                  <a:solidFill>
                    <a:schemeClr val="bg1">
                      <a:lumMod val="1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校正模型</a:t>
              </a:r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4F8FBDF8-42CA-2BA8-1A2D-C00D1AA6623D}"/>
              </a:ext>
            </a:extLst>
          </p:cNvPr>
          <p:cNvGrpSpPr/>
          <p:nvPr/>
        </p:nvGrpSpPr>
        <p:grpSpPr>
          <a:xfrm>
            <a:off x="5129329" y="3868685"/>
            <a:ext cx="1268704" cy="880323"/>
            <a:chOff x="1959916" y="3894241"/>
            <a:chExt cx="1268704" cy="880323"/>
          </a:xfrm>
        </p:grpSpPr>
        <p:sp>
          <p:nvSpPr>
            <p:cNvPr id="45" name="圓角矩形 44">
              <a:extLst>
                <a:ext uri="{FF2B5EF4-FFF2-40B4-BE49-F238E27FC236}">
                  <a16:creationId xmlns:a16="http://schemas.microsoft.com/office/drawing/2014/main" id="{77EC0DEF-5F2E-F829-1801-0A134FFE0F83}"/>
                </a:ext>
              </a:extLst>
            </p:cNvPr>
            <p:cNvSpPr/>
            <p:nvPr/>
          </p:nvSpPr>
          <p:spPr>
            <a:xfrm>
              <a:off x="1960572" y="3894241"/>
              <a:ext cx="1268048" cy="880323"/>
            </a:xfrm>
            <a:prstGeom prst="roundRect">
              <a:avLst/>
            </a:prstGeom>
            <a:solidFill>
              <a:schemeClr val="tx1">
                <a:lumMod val="10000"/>
                <a:lumOff val="90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05F2DFD0-E903-5C46-690A-F11334A72C32}"/>
                </a:ext>
              </a:extLst>
            </p:cNvPr>
            <p:cNvSpPr txBox="1"/>
            <p:nvPr/>
          </p:nvSpPr>
          <p:spPr>
            <a:xfrm>
              <a:off x="1959916" y="4149736"/>
              <a:ext cx="1268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b="1" dirty="0">
                  <a:solidFill>
                    <a:schemeClr val="bg1">
                      <a:lumMod val="1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網絡分析</a:t>
              </a:r>
            </a:p>
          </p:txBody>
        </p:sp>
      </p:grp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A0BFBFFD-D79F-3858-2C24-C4B08300FC15}"/>
              </a:ext>
            </a:extLst>
          </p:cNvPr>
          <p:cNvCxnSpPr>
            <a:stCxn id="39" idx="2"/>
            <a:endCxn id="40" idx="0"/>
          </p:cNvCxnSpPr>
          <p:nvPr/>
        </p:nvCxnSpPr>
        <p:spPr>
          <a:xfrm>
            <a:off x="4140746" y="1190081"/>
            <a:ext cx="0" cy="613561"/>
          </a:xfrm>
          <a:prstGeom prst="straightConnector1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肘形接點 49">
            <a:extLst>
              <a:ext uri="{FF2B5EF4-FFF2-40B4-BE49-F238E27FC236}">
                <a16:creationId xmlns:a16="http://schemas.microsoft.com/office/drawing/2014/main" id="{EB579F2A-7729-63ED-A39C-BFF84022B2B1}"/>
              </a:ext>
            </a:extLst>
          </p:cNvPr>
          <p:cNvCxnSpPr>
            <a:stCxn id="40" idx="2"/>
            <a:endCxn id="41" idx="0"/>
          </p:cNvCxnSpPr>
          <p:nvPr/>
        </p:nvCxnSpPr>
        <p:spPr>
          <a:xfrm rot="5400000">
            <a:off x="2691980" y="2416191"/>
            <a:ext cx="1180992" cy="1716540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肘形接點 50">
            <a:extLst>
              <a:ext uri="{FF2B5EF4-FFF2-40B4-BE49-F238E27FC236}">
                <a16:creationId xmlns:a16="http://schemas.microsoft.com/office/drawing/2014/main" id="{90573B0D-86EE-53B1-02AD-839D86D1A7A7}"/>
              </a:ext>
            </a:extLst>
          </p:cNvPr>
          <p:cNvCxnSpPr>
            <a:cxnSpLocks/>
            <a:stCxn id="40" idx="2"/>
            <a:endCxn id="45" idx="0"/>
          </p:cNvCxnSpPr>
          <p:nvPr/>
        </p:nvCxnSpPr>
        <p:spPr>
          <a:xfrm rot="16200000" flipH="1">
            <a:off x="4360017" y="2464693"/>
            <a:ext cx="1184720" cy="1623263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940A0CC2-CC22-95FE-0D3C-7F2864B7A721}"/>
              </a:ext>
            </a:extLst>
          </p:cNvPr>
          <p:cNvSpPr txBox="1"/>
          <p:nvPr/>
        </p:nvSpPr>
        <p:spPr>
          <a:xfrm>
            <a:off x="2902084" y="2850389"/>
            <a:ext cx="2513189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E3E3E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i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差異是否單純為</a:t>
            </a:r>
            <a:r>
              <a:rPr kumimoji="1" lang="zh-TW" altLang="en-US" b="1" i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技術性偏誤</a:t>
            </a:r>
            <a:r>
              <a:rPr kumimoji="1" lang="zh-TW" altLang="en-US" i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？</a:t>
            </a:r>
            <a:endParaRPr kumimoji="1" lang="en-US" altLang="zh-TW" i="1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0361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C1F7EDC2-19E8-663C-B9FD-FCA5DC24CBF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075C11D-C41D-2774-2C95-AAD63005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10" y="289560"/>
            <a:ext cx="7704000" cy="572700"/>
          </a:xfrm>
        </p:spPr>
        <p:txBody>
          <a:bodyPr/>
          <a:lstStyle/>
          <a:p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資料說明</a:t>
            </a:r>
            <a:br>
              <a:rPr kumimoji="1" lang="en-US" altLang="zh-TW" dirty="0"/>
            </a:br>
            <a:endParaRPr kumimoji="1"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6C55E87-9525-BA38-142B-3984D63F20F8}"/>
              </a:ext>
            </a:extLst>
          </p:cNvPr>
          <p:cNvSpPr txBox="1"/>
          <p:nvPr/>
        </p:nvSpPr>
        <p:spPr>
          <a:xfrm>
            <a:off x="673290" y="919221"/>
            <a:ext cx="8357288" cy="4017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lnSpc>
                <a:spcPct val="150000"/>
              </a:lnSpc>
            </a:pPr>
            <a:r>
              <a:rPr lang="zh-TW" altLang="en-US" sz="2000" b="1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資料來源</a:t>
            </a:r>
            <a:endParaRPr lang="en-US" altLang="zh-TW" sz="2000" b="1" i="0" u="none" strike="noStrike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台灣人體生物資料庫</a:t>
            </a:r>
            <a:r>
              <a:rPr lang="en-US" altLang="zh-TW" sz="1600" b="0" i="0" u="none" strike="noStrik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(Taiwan Biobank)</a:t>
            </a: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lang="en-US" altLang="zh-TW" sz="1600" b="0" i="0" u="none" strike="noStrik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163,888 </a:t>
            </a: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名參與者、</a:t>
            </a:r>
            <a:r>
              <a:rPr lang="en-US" altLang="zh-TW" sz="1600" b="0" i="0" u="none" strike="noStrik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41,292 </a:t>
            </a: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名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參與</a:t>
            </a: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追蹤調查</a:t>
            </a:r>
            <a:endParaRPr lang="en-US" altLang="zh-TW" sz="1600" b="0" i="0" u="none" strike="noStrike" dirty="0">
              <a:solidFill>
                <a:srgbClr val="000000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b="0" i="0" u="none" strike="noStrik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1000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 </a:t>
            </a: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原始變數（基本資料、健康水平、疾病、過敏原等）</a:t>
            </a:r>
          </a:p>
          <a:p>
            <a:pPr algn="l" rtl="0" fontAlgn="base">
              <a:lnSpc>
                <a:spcPct val="150000"/>
              </a:lnSpc>
            </a:pP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資料篩選</a:t>
            </a:r>
            <a:endParaRPr lang="en-US" altLang="zh-TW" sz="20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納入</a:t>
            </a:r>
            <a:r>
              <a:rPr lang="en-US" altLang="zh-TW" sz="1600" b="0" i="0" u="none" strike="noStrik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u="none" strike="noStrike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24,433 </a:t>
            </a: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筆個體，含</a:t>
            </a:r>
            <a:r>
              <a:rPr lang="en-US" altLang="zh-TW" sz="1600" b="0" i="0" u="none" strike="noStrik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i="0" u="none" strike="noStrik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1,837 </a:t>
            </a: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筆第二型糖尿病患者</a:t>
            </a:r>
            <a:endParaRPr lang="en-US" altLang="zh-TW" sz="1600" b="0" i="0" u="none" strike="noStrike" dirty="0">
              <a:solidFill>
                <a:srgbClr val="000000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篩出</a:t>
            </a:r>
            <a:r>
              <a:rPr lang="en-US" altLang="zh-TW" sz="1600" b="0" i="0" u="none" strike="noStrik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94 </a:t>
            </a: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項相關變數（人口學變項、各部位骨質密度、糖尿病狀態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等）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fontAlgn="base">
              <a:lnSpc>
                <a:spcPct val="150000"/>
              </a:lnSpc>
            </a:pPr>
            <a:r>
              <a:rPr lang="zh-TW" altLang="en-US" sz="2000" b="1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資料處理</a:t>
            </a:r>
            <a:endParaRPr lang="en-US" altLang="zh-TW" sz="2000" b="1" i="0" u="none" strike="noStrike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類別變數重編碼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非結構化資料欄位之分割與萃取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極端</a:t>
            </a:r>
            <a:r>
              <a:rPr lang="en-US" altLang="zh-TW" sz="1600" b="0" i="0" u="none" strike="noStrik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缺失值處理：採用</a:t>
            </a:r>
            <a:r>
              <a:rPr lang="en-US" altLang="zh-TW" sz="1600" b="0" i="0" u="none" strike="noStrik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K-Nearest Neighbors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1600" b="0" i="0" u="none" strike="noStrik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KNN) </a:t>
            </a: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插補法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010AF91-04BA-7294-5647-7BDFD04491B1}"/>
              </a:ext>
            </a:extLst>
          </p:cNvPr>
          <p:cNvSpPr/>
          <p:nvPr/>
        </p:nvSpPr>
        <p:spPr>
          <a:xfrm>
            <a:off x="0" y="0"/>
            <a:ext cx="673290" cy="673290"/>
          </a:xfrm>
          <a:prstGeom prst="rect">
            <a:avLst/>
          </a:prstGeom>
          <a:solidFill>
            <a:srgbClr val="082E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3069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>
          <a:extLst>
            <a:ext uri="{FF2B5EF4-FFF2-40B4-BE49-F238E27FC236}">
              <a16:creationId xmlns:a16="http://schemas.microsoft.com/office/drawing/2014/main" id="{1F584049-E213-3D92-5C29-68FA87415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3">
            <a:extLst>
              <a:ext uri="{FF2B5EF4-FFF2-40B4-BE49-F238E27FC236}">
                <a16:creationId xmlns:a16="http://schemas.microsoft.com/office/drawing/2014/main" id="{1218E540-1656-9857-B0AA-6EB0C7C81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54780" y="2080950"/>
            <a:ext cx="4737010" cy="9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探索性分析結果</a:t>
            </a:r>
            <a:endParaRPr sz="4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73" name="Google Shape;373;p33">
            <a:extLst>
              <a:ext uri="{FF2B5EF4-FFF2-40B4-BE49-F238E27FC236}">
                <a16:creationId xmlns:a16="http://schemas.microsoft.com/office/drawing/2014/main" id="{9E7C08A9-CA94-F910-074B-BC129BF32E8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1117500" cy="94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374" name="Google Shape;374;p33">
            <a:extLst>
              <a:ext uri="{FF2B5EF4-FFF2-40B4-BE49-F238E27FC236}">
                <a16:creationId xmlns:a16="http://schemas.microsoft.com/office/drawing/2014/main" id="{98351E2A-41C3-4D53-EED1-F3C4430DF850}"/>
              </a:ext>
            </a:extLst>
          </p:cNvPr>
          <p:cNvCxnSpPr/>
          <p:nvPr/>
        </p:nvCxnSpPr>
        <p:spPr>
          <a:xfrm>
            <a:off x="-286075" y="3152400"/>
            <a:ext cx="9896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70206943"/>
      </p:ext>
    </p:extLst>
  </p:cSld>
  <p:clrMapOvr>
    <a:masterClrMapping/>
  </p:clrMapOvr>
</p:sld>
</file>

<file path=ppt/theme/theme1.xml><?xml version="1.0" encoding="utf-8"?>
<a:theme xmlns:a="http://schemas.openxmlformats.org/drawingml/2006/main" name="Elegant and Clean Case Report by Slidesgo">
  <a:themeElements>
    <a:clrScheme name="Simple Light">
      <a:dk1>
        <a:srgbClr val="092F53"/>
      </a:dk1>
      <a:lt1>
        <a:srgbClr val="EBEBEB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92F5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1939</TotalTime>
  <Words>2186</Words>
  <Application>Microsoft Macintosh PowerPoint</Application>
  <PresentationFormat>如螢幕大小 (16:9)</PresentationFormat>
  <Paragraphs>248</Paragraphs>
  <Slides>29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9" baseType="lpstr">
      <vt:lpstr>Aptos</vt:lpstr>
      <vt:lpstr>DM Serif Text</vt:lpstr>
      <vt:lpstr>Arial</vt:lpstr>
      <vt:lpstr>Times New Roman</vt:lpstr>
      <vt:lpstr>Raleway</vt:lpstr>
      <vt:lpstr>Arimo</vt:lpstr>
      <vt:lpstr>Microsoft JhengHei</vt:lpstr>
      <vt:lpstr>Cambria Math</vt:lpstr>
      <vt:lpstr>Wingdings</vt:lpstr>
      <vt:lpstr>Elegant and Clean Case Report by Slidesgo</vt:lpstr>
      <vt:lpstr>第二型糖尿病患者骨密度校正模型： 提升骨質疏鬆與骨折風險評估準確性</vt:lpstr>
      <vt:lpstr>目次</vt:lpstr>
      <vt:lpstr>研究動機與目的</vt:lpstr>
      <vt:lpstr>研究動機： 第二型糖尿病患者骨密度數值之潛在憂患</vt:lpstr>
      <vt:lpstr>研究目的： 建立臺灣第二型糖尿病患者骨質狀態之正確評估方法</vt:lpstr>
      <vt:lpstr>研究方法</vt:lpstr>
      <vt:lpstr>PowerPoint 簡報</vt:lpstr>
      <vt:lpstr>資料說明 </vt:lpstr>
      <vt:lpstr>探索性分析結果</vt:lpstr>
      <vt:lpstr>PowerPoint 簡報</vt:lpstr>
      <vt:lpstr>PowerPoint 簡報</vt:lpstr>
      <vt:lpstr>假設驗證分析結果</vt:lpstr>
      <vt:lpstr>假設驗證分析</vt:lpstr>
      <vt:lpstr>DXA 量測顯示糖尿病患者骨密度 T 值顯著較高</vt:lpstr>
      <vt:lpstr>超音波量測差異趨勢相對不明顯</vt:lpstr>
      <vt:lpstr>糖尿病在不同骨質疏鬆診斷指標下的表現差異 </vt:lpstr>
      <vt:lpstr>糖尿病只在 DXA 骨鬆判斷指標呈現負向趨勢 </vt:lpstr>
      <vt:lpstr>校正模型</vt:lpstr>
      <vt:lpstr>方法一：線性迴歸校正模型</vt:lpstr>
      <vt:lpstr>變數篩選結果</vt:lpstr>
      <vt:lpstr>各部位之骨密度數值校正模型</vt:lpstr>
      <vt:lpstr>迴歸校正結果：骨密數值整體呈現下降趨勢</vt:lpstr>
      <vt:lpstr>方法二：多重插補校正模型</vt:lpstr>
      <vt:lpstr>多重插補校正結果：數值整體呈現下降趨勢</vt:lpstr>
      <vt:lpstr>研究結論</vt:lpstr>
      <vt:lpstr>研究結論</vt:lpstr>
      <vt:lpstr>PowerPoint 簡報</vt:lpstr>
      <vt:lpstr>PowerPoint 簡報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TiffanyChen【陳宥蓁】</cp:lastModifiedBy>
  <cp:revision>165</cp:revision>
  <dcterms:modified xsi:type="dcterms:W3CDTF">2025-05-13T13:57:26Z</dcterms:modified>
</cp:coreProperties>
</file>